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606" r:id="rId3"/>
    <p:sldId id="611" r:id="rId4"/>
    <p:sldId id="258" r:id="rId5"/>
    <p:sldId id="259" r:id="rId6"/>
    <p:sldId id="260" r:id="rId7"/>
    <p:sldId id="612" r:id="rId8"/>
    <p:sldId id="608" r:id="rId9"/>
    <p:sldId id="607" r:id="rId10"/>
    <p:sldId id="609" r:id="rId11"/>
    <p:sldId id="261" r:id="rId12"/>
    <p:sldId id="277" r:id="rId13"/>
    <p:sldId id="278" r:id="rId14"/>
    <p:sldId id="279" r:id="rId15"/>
    <p:sldId id="263" r:id="rId16"/>
    <p:sldId id="264" r:id="rId17"/>
    <p:sldId id="265" r:id="rId18"/>
    <p:sldId id="267" r:id="rId19"/>
    <p:sldId id="268" r:id="rId20"/>
    <p:sldId id="270" r:id="rId21"/>
    <p:sldId id="610" r:id="rId22"/>
    <p:sldId id="280" r:id="rId23"/>
    <p:sldId id="281" r:id="rId24"/>
    <p:sldId id="282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298" r:id="rId38"/>
    <p:sldId id="299" r:id="rId39"/>
    <p:sldId id="300" r:id="rId40"/>
    <p:sldId id="301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oJbRHS76ialOnUYfpDGm4tNVG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7a4b711d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37a4b711de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37a4b711de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259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marpe/braces with no sfot or with sfot and with Ong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37a4b711d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37a4b711de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37a4b711de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7a4b711d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37a4b711de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37a4b711de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37a4b711d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237a4b711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oc@AdOrthodontics.com" TargetMode="External"/><Relationship Id="rId4" Type="http://schemas.openxmlformats.org/officeDocument/2006/relationships/hyperlink" Target="mailto:Team@AdOrthodontics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258" y="3812807"/>
            <a:ext cx="5449484" cy="24976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1146078" y="244896"/>
            <a:ext cx="10013334" cy="3139281"/>
          </a:xfrm>
          <a:prstGeom prst="rect">
            <a:avLst/>
          </a:prstGeom>
          <a:gradFill>
            <a:gsLst>
              <a:gs pos="0">
                <a:srgbClr val="B3C6E7"/>
              </a:gs>
              <a:gs pos="100000">
                <a:srgbClr val="00B0F0">
                  <a:alpha val="77254"/>
                </a:srgbClr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6600" b="1" u="none" strike="noStrike" cap="none" dirty="0">
                <a:solidFill>
                  <a:srgbClr val="222222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Upper </a:t>
            </a:r>
            <a:r>
              <a:rPr lang="en-US" sz="6600" b="1" dirty="0">
                <a:solidFill>
                  <a:srgbClr val="222222"/>
                </a:solidFill>
                <a:latin typeface="Arial" panose="020B0604020202020204" pitchFamily="34" charset="0"/>
              </a:rPr>
              <a:t>Airway &amp; </a:t>
            </a:r>
            <a:r>
              <a:rPr lang="en-US" sz="6600" b="1" i="0" u="none" strike="noStrike" cap="none" dirty="0">
                <a:solidFill>
                  <a:srgbClr val="222222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Bite Considerations for the</a:t>
            </a:r>
            <a:endParaRPr lang="en-US" sz="66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222222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Fibromyalgia Patient</a:t>
            </a:r>
            <a:endParaRPr sz="6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3B9E-AE9A-007F-8615-775DB5BB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8664"/>
          </a:xfrm>
        </p:spPr>
        <p:txBody>
          <a:bodyPr/>
          <a:lstStyle/>
          <a:p>
            <a:pPr algn="ctr"/>
            <a:r>
              <a:rPr lang="en-US" dirty="0"/>
              <a:t>Constricted Envelope of 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A542E-1187-F542-DF64-3E47462E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37906"/>
            <a:ext cx="5382376" cy="2591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0E9D9-1113-FB46-7299-841EB731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3" y="2837906"/>
            <a:ext cx="5382377" cy="2582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CCC023-25A7-7B43-ABEE-47C86A0D3BE1}"/>
              </a:ext>
            </a:extLst>
          </p:cNvPr>
          <p:cNvSpPr txBox="1"/>
          <p:nvPr/>
        </p:nvSpPr>
        <p:spPr>
          <a:xfrm>
            <a:off x="914400" y="5579706"/>
            <a:ext cx="8425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Facially Generated Treatment Planning: What is the ideal position of the central incisor in three planes of space? Spear </a:t>
            </a:r>
            <a:r>
              <a:rPr lang="en-US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Educatoin</a:t>
            </a: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Rebecca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Bockow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 ,</a:t>
            </a: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 November 11, 2017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b="0" i="0" dirty="0">
              <a:solidFill>
                <a:srgbClr val="1863AD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F0A4E-2314-8C58-F108-078BEBCAC9EC}"/>
              </a:ext>
            </a:extLst>
          </p:cNvPr>
          <p:cNvSpPr txBox="1"/>
          <p:nvPr/>
        </p:nvSpPr>
        <p:spPr>
          <a:xfrm>
            <a:off x="464973" y="1117609"/>
            <a:ext cx="11013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“Upright or retrusive incisors contribute to excessive wear and can lead to a restricted envelope of occlusal function. Retrusive maxillary incisors restrict the movement of the mandible as they guide the arc of mandibular closure posteriorly.”</a:t>
            </a:r>
            <a:endParaRPr lang="en-US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– Dr. Rebecca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Bockow</a:t>
            </a:r>
            <a:endParaRPr lang="en-US" sz="2400" b="0" i="0" dirty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9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1" dirty="0"/>
              <a:t>Orthodontic &amp; Orthopedic</a:t>
            </a:r>
            <a:br>
              <a:rPr lang="en-US" b="1" dirty="0"/>
            </a:br>
            <a:r>
              <a:rPr lang="en-US" b="1" dirty="0"/>
              <a:t>Treatment Modalities</a:t>
            </a:r>
            <a:endParaRPr dirty="0"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951321" y="2328421"/>
            <a:ext cx="5427483" cy="416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400" u="sng" dirty="0"/>
              <a:t>Structural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dirty="0"/>
              <a:t>Dental Changes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dirty="0"/>
              <a:t>Jaw Orthopedics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dirty="0"/>
              <a:t>Surgical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dirty="0"/>
              <a:t>Non-surgical</a:t>
            </a:r>
            <a:endParaRPr dirty="0"/>
          </a:p>
        </p:txBody>
      </p:sp>
      <p:sp>
        <p:nvSpPr>
          <p:cNvPr id="125" name="Google Shape;125;p6"/>
          <p:cNvSpPr txBox="1"/>
          <p:nvPr/>
        </p:nvSpPr>
        <p:spPr>
          <a:xfrm>
            <a:off x="6378804" y="2328421"/>
            <a:ext cx="5427483" cy="416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Oral Sleep Appliances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>
            <a:spLocks noGrp="1"/>
          </p:cNvSpPr>
          <p:nvPr>
            <p:ph type="body" idx="1"/>
          </p:nvPr>
        </p:nvSpPr>
        <p:spPr>
          <a:xfrm>
            <a:off x="3643950" y="735550"/>
            <a:ext cx="6104100" cy="57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</a:pPr>
            <a:r>
              <a:rPr lang="en-US" sz="3340" u="sng"/>
              <a:t>Mandibular Advancement Device</a:t>
            </a:r>
            <a:endParaRPr sz="3340" u="sng"/>
          </a:p>
          <a:p>
            <a:pPr marL="0" lvl="0" indent="0" algn="ctr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</a:pPr>
            <a:r>
              <a:rPr lang="en-US" sz="3340" u="sng"/>
              <a:t>(MAD)</a:t>
            </a:r>
            <a:endParaRPr sz="3340" u="sng"/>
          </a:p>
          <a:p>
            <a:pPr marL="228600" lvl="0" indent="-64135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</a:pPr>
            <a:r>
              <a:rPr lang="en-US" sz="2991"/>
              <a:t>Advantage</a:t>
            </a:r>
            <a:endParaRPr sz="22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2492"/>
              <a:buChar char="•"/>
            </a:pPr>
            <a:r>
              <a:rPr lang="en-US" sz="2491"/>
              <a:t>Non-invasive</a:t>
            </a:r>
            <a:endParaRPr sz="1891"/>
          </a:p>
          <a:p>
            <a:pPr marL="228600" lvl="0" indent="-52387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</a:pPr>
            <a:endParaRPr sz="2491"/>
          </a:p>
          <a:p>
            <a:pPr marL="0" lvl="0" indent="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</a:pPr>
            <a:r>
              <a:rPr lang="en-US" sz="2991"/>
              <a:t>Disadvantages</a:t>
            </a:r>
            <a:endParaRPr sz="22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92"/>
              <a:buChar char="•"/>
            </a:pPr>
            <a:r>
              <a:rPr lang="en-US" sz="2491"/>
              <a:t>Only for sleep time</a:t>
            </a:r>
            <a:endParaRPr sz="24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92"/>
              <a:buChar char="•"/>
            </a:pPr>
            <a:r>
              <a:rPr lang="en-US" sz="2491"/>
              <a:t>Compliance</a:t>
            </a:r>
            <a:endParaRPr sz="18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92"/>
              <a:buChar char="•"/>
            </a:pPr>
            <a:r>
              <a:rPr lang="en-US" sz="2491"/>
              <a:t>TMD</a:t>
            </a:r>
            <a:endParaRPr sz="18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92"/>
              <a:buChar char="•"/>
            </a:pPr>
            <a:r>
              <a:rPr lang="en-US" sz="2491"/>
              <a:t>Management strategy, </a:t>
            </a:r>
            <a:r>
              <a:rPr lang="en-US" sz="2491">
                <a:solidFill>
                  <a:srgbClr val="FF0000"/>
                </a:solidFill>
              </a:rPr>
              <a:t>NOT A CURE</a:t>
            </a:r>
            <a:endParaRPr sz="1891"/>
          </a:p>
          <a:p>
            <a:pPr marL="685800" lvl="1" indent="-210621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92"/>
              <a:buChar char="•"/>
            </a:pPr>
            <a:r>
              <a:rPr lang="en-US" sz="2491"/>
              <a:t>Move teeth</a:t>
            </a:r>
            <a:endParaRPr sz="2491">
              <a:solidFill>
                <a:srgbClr val="FFFFFF"/>
              </a:solidFill>
            </a:endParaRPr>
          </a:p>
        </p:txBody>
      </p:sp>
      <p:pic>
        <p:nvPicPr>
          <p:cNvPr id="237" name="Google Shape;237;p20" descr="Picture 2"/>
          <p:cNvPicPr preferRelativeResize="0"/>
          <p:nvPr/>
        </p:nvPicPr>
        <p:blipFill rotWithShape="1">
          <a:blip r:embed="rId3">
            <a:alphaModFix/>
          </a:blip>
          <a:srcRect l="49816"/>
          <a:stretch/>
        </p:blipFill>
        <p:spPr>
          <a:xfrm>
            <a:off x="9824412" y="4692212"/>
            <a:ext cx="2206318" cy="180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0407" y="1099739"/>
            <a:ext cx="2580318" cy="14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85348">
            <a:off x="9516311" y="3186646"/>
            <a:ext cx="2224152" cy="109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 descr="Picture 8"/>
          <p:cNvPicPr preferRelativeResize="0"/>
          <p:nvPr/>
        </p:nvPicPr>
        <p:blipFill rotWithShape="1">
          <a:blip r:embed="rId6">
            <a:alphaModFix/>
          </a:blip>
          <a:srcRect r="48816"/>
          <a:stretch/>
        </p:blipFill>
        <p:spPr>
          <a:xfrm>
            <a:off x="161270" y="271016"/>
            <a:ext cx="3053270" cy="310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 descr="Picture 8"/>
          <p:cNvPicPr preferRelativeResize="0"/>
          <p:nvPr/>
        </p:nvPicPr>
        <p:blipFill rotWithShape="1">
          <a:blip r:embed="rId6">
            <a:alphaModFix/>
          </a:blip>
          <a:srcRect l="51182"/>
          <a:stretch/>
        </p:blipFill>
        <p:spPr>
          <a:xfrm>
            <a:off x="161269" y="3397955"/>
            <a:ext cx="3053269" cy="3263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049" y="1264354"/>
            <a:ext cx="5391902" cy="110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4">
            <a:alphaModFix/>
          </a:blip>
          <a:srcRect l="6815" t="75000" r="6978" b="4583"/>
          <a:stretch/>
        </p:blipFill>
        <p:spPr>
          <a:xfrm>
            <a:off x="143823" y="2592741"/>
            <a:ext cx="11904354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/>
          <p:nvPr/>
        </p:nvSpPr>
        <p:spPr>
          <a:xfrm>
            <a:off x="9763712" y="4930624"/>
            <a:ext cx="2348257" cy="21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475" tIns="15475" rIns="15475" bIns="15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9"/>
              <a:buFont typeface="Arial"/>
              <a:buNone/>
            </a:pPr>
            <a:r>
              <a:rPr lang="en-US" sz="121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Photos Credit: Dr. Joseph Yousefian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37a4b711de_0_18"/>
          <p:cNvSpPr txBox="1">
            <a:spLocks noGrp="1"/>
          </p:cNvSpPr>
          <p:nvPr>
            <p:ph type="body" idx="1"/>
          </p:nvPr>
        </p:nvSpPr>
        <p:spPr>
          <a:xfrm>
            <a:off x="838200" y="0"/>
            <a:ext cx="10515600" cy="685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00" dirty="0"/>
              <a:t>Case 1: Henley</a:t>
            </a:r>
            <a:endParaRPr sz="7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7a4b711de_0_0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37a4b711de_0_0"/>
          <p:cNvSpPr txBox="1"/>
          <p:nvPr/>
        </p:nvSpPr>
        <p:spPr>
          <a:xfrm>
            <a:off x="169007" y="1922519"/>
            <a:ext cx="32283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Henley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y/o 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Chief Concern: “crowding, crossbite”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Restless sleep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Frequent ear infections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Slight skeletal Class III tendency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g237a4b711d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067" y="1114507"/>
            <a:ext cx="4307547" cy="521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37a4b711d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5637" y="1114507"/>
            <a:ext cx="3322884" cy="521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 &amp; Orthodontics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519" y="609600"/>
            <a:ext cx="8126962" cy="624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195943" y="1737853"/>
            <a:ext cx="3276101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U&amp;L expanders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Protraction face mask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U&amp;L limited braces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OMT after expander removal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PRN functional lingual frenuloplasty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PRN adenotonsillectomy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5067" y="1114507"/>
            <a:ext cx="4307547" cy="521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5637" y="1114507"/>
            <a:ext cx="3322884" cy="521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71" y="1495373"/>
            <a:ext cx="5781386" cy="468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4439" y="1495372"/>
            <a:ext cx="6161582" cy="4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4;p8">
            <a:extLst>
              <a:ext uri="{FF2B5EF4-FFF2-40B4-BE49-F238E27FC236}">
                <a16:creationId xmlns:a16="http://schemas.microsoft.com/office/drawing/2014/main" id="{A9285157-B64A-03E2-4DFE-05D78F9E1B13}"/>
              </a:ext>
            </a:extLst>
          </p:cNvPr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 &amp; Orthodontics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118" y="1285875"/>
            <a:ext cx="61912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2997" y="1285875"/>
            <a:ext cx="323398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2"/>
          <p:cNvSpPr txBox="1"/>
          <p:nvPr/>
        </p:nvSpPr>
        <p:spPr>
          <a:xfrm>
            <a:off x="7224007" y="5794311"/>
            <a:ext cx="47119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Nienkemper, M., Wilmes, B., Pauls, A. </a:t>
            </a:r>
            <a:r>
              <a:rPr lang="en-US" sz="1400" b="0" i="1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en-US"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 Maxillary protraction using a hybrid hyrax-facemask combination. </a:t>
            </a:r>
            <a:r>
              <a:rPr lang="en-US" sz="1400" b="0" i="1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Prog Orthod.</a:t>
            </a:r>
            <a:r>
              <a:rPr lang="en-US"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1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5 (2013). https://doi.org/10.1186/2196-1042-14-5</a:t>
            </a:r>
            <a:endParaRPr sz="14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44;p8">
            <a:extLst>
              <a:ext uri="{FF2B5EF4-FFF2-40B4-BE49-F238E27FC236}">
                <a16:creationId xmlns:a16="http://schemas.microsoft.com/office/drawing/2014/main" id="{719E98C2-FF8C-1378-A83C-07B9B4414670}"/>
              </a:ext>
            </a:extLst>
          </p:cNvPr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 &amp; Orthodontics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3B9E-AE9A-007F-8615-775DB5BB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898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Sleep/Breathing/Airway Issues</a:t>
            </a:r>
            <a:br>
              <a:rPr lang="en-US" sz="6000" dirty="0"/>
            </a:br>
            <a:r>
              <a:rPr lang="en-US" sz="6000" dirty="0"/>
              <a:t>&amp;</a:t>
            </a:r>
            <a:br>
              <a:rPr lang="en-US" sz="6000" dirty="0"/>
            </a:br>
            <a:r>
              <a:rPr lang="en-US" sz="6000" dirty="0"/>
              <a:t>Jaw/Bite Issues</a:t>
            </a:r>
          </a:p>
        </p:txBody>
      </p:sp>
    </p:spTree>
    <p:extLst>
      <p:ext uri="{BB962C8B-B14F-4D97-AF65-F5344CB8AC3E}">
        <p14:creationId xmlns:p14="http://schemas.microsoft.com/office/powerpoint/2010/main" val="366368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823" y="609600"/>
            <a:ext cx="8104353" cy="625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4;p8">
            <a:extLst>
              <a:ext uri="{FF2B5EF4-FFF2-40B4-BE49-F238E27FC236}">
                <a16:creationId xmlns:a16="http://schemas.microsoft.com/office/drawing/2014/main" id="{DB197A7A-C42D-D0E6-9E03-DCFF4353B535}"/>
              </a:ext>
            </a:extLst>
          </p:cNvPr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Pediatric Orthopedics &amp; Orthodontics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37a4b711de_0_18"/>
          <p:cNvSpPr txBox="1">
            <a:spLocks noGrp="1"/>
          </p:cNvSpPr>
          <p:nvPr>
            <p:ph type="body" idx="1"/>
          </p:nvPr>
        </p:nvSpPr>
        <p:spPr>
          <a:xfrm>
            <a:off x="838200" y="0"/>
            <a:ext cx="10515600" cy="685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00" dirty="0"/>
              <a:t>Case 2: Jeff</a:t>
            </a:r>
            <a:endParaRPr sz="7500" dirty="0"/>
          </a:p>
        </p:txBody>
      </p:sp>
    </p:spTree>
    <p:extLst>
      <p:ext uri="{BB962C8B-B14F-4D97-AF65-F5344CB8AC3E}">
        <p14:creationId xmlns:p14="http://schemas.microsoft.com/office/powerpoint/2010/main" val="127354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2"/>
          <p:cNvSpPr txBox="1"/>
          <p:nvPr/>
        </p:nvSpPr>
        <p:spPr>
          <a:xfrm>
            <a:off x="214604" y="1238733"/>
            <a:ext cx="3380371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Jeff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 y/o 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Chief Concern: “Get a straight smile with healthy gums!”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Generalized aggressive periodontitis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Chronic sinusitis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Allergic rhinitis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Deviated nasal septum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Nasal turbinate hypertrophy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Mild 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959" y="983801"/>
            <a:ext cx="4187285" cy="558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4">
            <a:alphaModFix/>
          </a:blip>
          <a:srcRect l="11127"/>
          <a:stretch/>
        </p:blipFill>
        <p:spPr>
          <a:xfrm>
            <a:off x="8070228" y="983801"/>
            <a:ext cx="3985101" cy="558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4408" y="663472"/>
            <a:ext cx="8003183" cy="619452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3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299022" y="1269511"/>
            <a:ext cx="3078660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4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Endoscopic sinus surgery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Upper MARPE + Lower Invisalign® w/ SFOT</a:t>
            </a: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Remove MARPE + start OMT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Finish with U&amp;L Invisalign®</a:t>
            </a: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959" y="983801"/>
            <a:ext cx="4187285" cy="558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4">
            <a:alphaModFix/>
          </a:blip>
          <a:srcRect l="11127"/>
          <a:stretch/>
        </p:blipFill>
        <p:spPr>
          <a:xfrm>
            <a:off x="7995583" y="983801"/>
            <a:ext cx="3985101" cy="558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>
            <a:spLocks noGrp="1"/>
          </p:cNvSpPr>
          <p:nvPr>
            <p:ph type="title"/>
          </p:nvPr>
        </p:nvSpPr>
        <p:spPr>
          <a:xfrm>
            <a:off x="838199" y="197964"/>
            <a:ext cx="10515602" cy="15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“Non-surgical” Maxillary Expansion</a:t>
            </a:r>
            <a:endParaRPr sz="4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3286825" y="1753386"/>
            <a:ext cx="5202143" cy="442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475" tIns="15475" rIns="15475" bIns="15475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5800" b="0" i="0" u="sng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MARPE</a:t>
            </a:r>
            <a:endParaRPr sz="9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5800" b="0" i="0" u="sng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Microimplant</a:t>
            </a:r>
            <a:r>
              <a:rPr lang="en-US" sz="5800" b="0" i="0" u="sng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Assisted Rapid Palatal Expansion</a:t>
            </a:r>
            <a:endParaRPr sz="9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0038" marR="0" lvl="0" indent="-67173" algn="ctr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8737" marR="0" lvl="4" indent="-222920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Basal bone changes (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LeFort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III)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38737" marR="0" lvl="4" indent="-222920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Maxillary only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38737" marR="0" lvl="4" indent="-222920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Increases volume of…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66008" marR="0" lvl="6" indent="-20554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Nasal cavity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66008" marR="0" lvl="6" indent="-20554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Oral cavity (maxillary arch only)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66008" marR="0" lvl="6" indent="-20554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Nasopharynx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66008" marR="0" lvl="6" indent="-20554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Oropharynx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27" descr="Pictur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82" y="1788484"/>
            <a:ext cx="3091276" cy="380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 descr="Picture 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7232" y="1792558"/>
            <a:ext cx="3342324" cy="380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7"/>
          <p:cNvSpPr txBox="1"/>
          <p:nvPr/>
        </p:nvSpPr>
        <p:spPr>
          <a:xfrm>
            <a:off x="9984234" y="5737870"/>
            <a:ext cx="1906719" cy="2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475" tIns="15475" rIns="15475" bIns="154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9"/>
              <a:buFont typeface="Arial"/>
              <a:buNone/>
            </a:pPr>
            <a:r>
              <a:rPr lang="en-US" sz="121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Photos: Dr. Won Moon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8991" y="1240685"/>
            <a:ext cx="6283988" cy="383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 descr="Picture 2"/>
          <p:cNvPicPr preferRelativeResize="0"/>
          <p:nvPr/>
        </p:nvPicPr>
        <p:blipFill rotWithShape="1">
          <a:blip r:embed="rId4">
            <a:alphaModFix/>
          </a:blip>
          <a:srcRect l="36014" r="36478" b="34185"/>
          <a:stretch/>
        </p:blipFill>
        <p:spPr>
          <a:xfrm>
            <a:off x="299021" y="1597329"/>
            <a:ext cx="4767016" cy="380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/>
        </p:nvSpPr>
        <p:spPr>
          <a:xfrm>
            <a:off x="394362" y="5789755"/>
            <a:ext cx="28298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Marianna Evans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>
            <a:spLocks noGrp="1"/>
          </p:cNvSpPr>
          <p:nvPr>
            <p:ph type="body" idx="1"/>
          </p:nvPr>
        </p:nvSpPr>
        <p:spPr>
          <a:xfrm>
            <a:off x="144815" y="118169"/>
            <a:ext cx="11846079" cy="134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/>
              <a:t>Cantarella, D., et al. Midfacial changes in the coronal plane induced by microimplant-supported skeletal expander, studied with cone-beam computed tomography images. AJO-DO. 154, 3 (2018). https://doi.org/10.1016/j.ajodo.2017.11.033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/>
              <a:t>A significant </a:t>
            </a:r>
            <a:r>
              <a:rPr lang="en-US" sz="1800">
                <a:solidFill>
                  <a:srgbClr val="00B050"/>
                </a:solidFill>
              </a:rPr>
              <a:t>lateral displacement of the zygomaticomaxillary complex </a:t>
            </a:r>
            <a:r>
              <a:rPr lang="en-US" sz="1800"/>
              <a:t>occurred in late adolescent patients treated with a bone-anchored maxillary expander. The zygomatic bone tended to rotate outward along with the maxilla with a common </a:t>
            </a:r>
            <a:r>
              <a:rPr lang="en-US" sz="1800">
                <a:solidFill>
                  <a:srgbClr val="00B050"/>
                </a:solidFill>
              </a:rPr>
              <a:t>center of rotation located near the superior aspect of the frontozygomatic suture.</a:t>
            </a:r>
            <a:r>
              <a:rPr lang="en-US" sz="1800"/>
              <a:t> </a:t>
            </a:r>
            <a:r>
              <a:rPr lang="en-US" sz="1800">
                <a:solidFill>
                  <a:srgbClr val="FFFF00"/>
                </a:solidFill>
              </a:rPr>
              <a:t>Dental tipping of the molars was negligible during treatment.</a:t>
            </a:r>
            <a:endParaRPr/>
          </a:p>
          <a:p>
            <a:pPr marL="228600" lvl="0" indent="-1228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1800"/>
          </a:p>
        </p:txBody>
      </p:sp>
      <p:pic>
        <p:nvPicPr>
          <p:cNvPr id="313" name="Google Shape;313;p2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5" y="1607785"/>
            <a:ext cx="11114210" cy="520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8" y="1867803"/>
            <a:ext cx="5572887" cy="369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2129" y="2107369"/>
            <a:ext cx="6454363" cy="321963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1039" y="651588"/>
            <a:ext cx="8069922" cy="62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26;p31">
            <a:extLst>
              <a:ext uri="{FF2B5EF4-FFF2-40B4-BE49-F238E27FC236}">
                <a16:creationId xmlns:a16="http://schemas.microsoft.com/office/drawing/2014/main" id="{62380B10-74E1-8546-88AE-9CC5F3DD4502}"/>
              </a:ext>
            </a:extLst>
          </p:cNvPr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3B9E-AE9A-007F-8615-775DB5BB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898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Sleep/Breathing/</a:t>
            </a:r>
            <a:r>
              <a:rPr lang="en-US" sz="6000" dirty="0">
                <a:solidFill>
                  <a:srgbClr val="00B050"/>
                </a:solidFill>
              </a:rPr>
              <a:t>Airway Issues</a:t>
            </a:r>
            <a:br>
              <a:rPr lang="en-US" sz="6000" dirty="0"/>
            </a:br>
            <a:r>
              <a:rPr lang="en-US" sz="6000" dirty="0"/>
              <a:t>&amp;</a:t>
            </a:r>
            <a:br>
              <a:rPr lang="en-US" sz="6000" dirty="0"/>
            </a:br>
            <a:r>
              <a:rPr lang="en-US" sz="6000" dirty="0"/>
              <a:t>Jaw/Bite Issues</a:t>
            </a:r>
          </a:p>
        </p:txBody>
      </p:sp>
    </p:spTree>
    <p:extLst>
      <p:ext uri="{BB962C8B-B14F-4D97-AF65-F5344CB8AC3E}">
        <p14:creationId xmlns:p14="http://schemas.microsoft.com/office/powerpoint/2010/main" val="48580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5557" y="609600"/>
            <a:ext cx="8080885" cy="62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2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863" y="1247627"/>
            <a:ext cx="5643612" cy="436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954" y="1247627"/>
            <a:ext cx="5636562" cy="436274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0" y="76200"/>
            <a:ext cx="12192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Treatment Modalities: MARPE + SFOT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7a4b711de_0_23"/>
          <p:cNvSpPr txBox="1">
            <a:spLocks noGrp="1"/>
          </p:cNvSpPr>
          <p:nvPr>
            <p:ph type="body" idx="1"/>
          </p:nvPr>
        </p:nvSpPr>
        <p:spPr>
          <a:xfrm>
            <a:off x="838200" y="0"/>
            <a:ext cx="10515600" cy="685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500" dirty="0"/>
              <a:t>Case 3: Zach</a:t>
            </a:r>
            <a:endParaRPr sz="75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sp>
        <p:nvSpPr>
          <p:cNvPr id="351" name="Google Shape;351;p34"/>
          <p:cNvSpPr txBox="1"/>
          <p:nvPr/>
        </p:nvSpPr>
        <p:spPr>
          <a:xfrm>
            <a:off x="149291" y="1201710"/>
            <a:ext cx="3162586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Zach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 y/o 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Chief Concerns: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 bite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Crowding of lower teeth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Skeletal Class III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Highly arched, narrow palate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Mouth breathing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Lip strain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480" y="986391"/>
            <a:ext cx="4272025" cy="544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3108" y="986391"/>
            <a:ext cx="4159601" cy="545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pic>
        <p:nvPicPr>
          <p:cNvPr id="359" name="Google Shape;35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" y="762657"/>
            <a:ext cx="11243036" cy="592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sp>
        <p:nvSpPr>
          <p:cNvPr id="365" name="Google Shape;365;p36"/>
          <p:cNvSpPr txBox="1"/>
          <p:nvPr/>
        </p:nvSpPr>
        <p:spPr>
          <a:xfrm>
            <a:off x="130629" y="1379831"/>
            <a:ext cx="3106191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U&amp;L Braces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 &amp; decomp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OMT (pre-surgical)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MMA surgery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OMT (post-surgical)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Orthodontic finishing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860" y="949069"/>
            <a:ext cx="4272025" cy="544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0925" y="949068"/>
            <a:ext cx="4159601" cy="545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/>
          <p:nvPr/>
        </p:nvSpPr>
        <p:spPr>
          <a:xfrm>
            <a:off x="1039247" y="904672"/>
            <a:ext cx="6235429" cy="537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475" tIns="15475" rIns="15475" bIns="154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5200" b="0" i="0" u="sng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MMA </a:t>
            </a:r>
            <a:r>
              <a:rPr lang="en-US" sz="5200" b="0" i="0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(Maxillomandibular Advancement) Surgery</a:t>
            </a:r>
            <a:endParaRPr sz="9500" b="0" i="0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5456" marR="0" lvl="0" indent="-64019" algn="l" rtl="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5457" marR="0" lvl="0" indent="-64019" algn="l" rtl="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3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Increases pharyngeal airway volume by moving the maxillary and mandibular jaw anteriorly.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38" descr="Picture 6"/>
          <p:cNvPicPr preferRelativeResize="0"/>
          <p:nvPr/>
        </p:nvPicPr>
        <p:blipFill rotWithShape="1">
          <a:blip r:embed="rId3">
            <a:alphaModFix/>
          </a:blip>
          <a:srcRect r="1406"/>
          <a:stretch/>
        </p:blipFill>
        <p:spPr>
          <a:xfrm>
            <a:off x="8314189" y="460275"/>
            <a:ext cx="3434539" cy="283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7373" y="3675954"/>
            <a:ext cx="3501355" cy="2835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38"/>
          <p:cNvCxnSpPr/>
          <p:nvPr/>
        </p:nvCxnSpPr>
        <p:spPr>
          <a:xfrm>
            <a:off x="9588186" y="2133407"/>
            <a:ext cx="476680" cy="2566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3" name="Google Shape;383;p38"/>
          <p:cNvCxnSpPr/>
          <p:nvPr/>
        </p:nvCxnSpPr>
        <p:spPr>
          <a:xfrm>
            <a:off x="9521370" y="5375568"/>
            <a:ext cx="476680" cy="2566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4" name="Google Shape;384;p38"/>
          <p:cNvCxnSpPr/>
          <p:nvPr/>
        </p:nvCxnSpPr>
        <p:spPr>
          <a:xfrm rot="10800000">
            <a:off x="10127965" y="2416563"/>
            <a:ext cx="470569" cy="23851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5" name="Google Shape;385;p38"/>
          <p:cNvCxnSpPr/>
          <p:nvPr/>
        </p:nvCxnSpPr>
        <p:spPr>
          <a:xfrm rot="10800000">
            <a:off x="10238646" y="5751497"/>
            <a:ext cx="470569" cy="23851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pic>
        <p:nvPicPr>
          <p:cNvPr id="391" name="Google Shape;39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634" y="645714"/>
            <a:ext cx="8225737" cy="621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pic>
        <p:nvPicPr>
          <p:cNvPr id="397" name="Google Shape;39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162" y="1103116"/>
            <a:ext cx="10793676" cy="5232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 txBox="1">
            <a:spLocks noGrp="1"/>
          </p:cNvSpPr>
          <p:nvPr>
            <p:ph type="title"/>
          </p:nvPr>
        </p:nvSpPr>
        <p:spPr>
          <a:xfrm>
            <a:off x="1600200" y="762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Treatment Modalities: Surgical Orthodontics</a:t>
            </a:r>
            <a:endParaRPr/>
          </a:p>
        </p:txBody>
      </p:sp>
      <p:pic>
        <p:nvPicPr>
          <p:cNvPr id="403" name="Google Shape;40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172" y="805992"/>
            <a:ext cx="11091656" cy="588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 descr="Technology That Can Change Lives - Content Library - Dental Im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6" y="80963"/>
            <a:ext cx="7620000" cy="66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1025439" y="6488668"/>
            <a:ext cx="23640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Source: Henry Schein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8501974" y="1682885"/>
            <a:ext cx="3511685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Upper Airway: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Structure &amp; Function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4146" y="366475"/>
            <a:ext cx="5289642" cy="242441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2"/>
          <p:cNvSpPr txBox="1"/>
          <p:nvPr/>
        </p:nvSpPr>
        <p:spPr>
          <a:xfrm>
            <a:off x="3494146" y="3246014"/>
            <a:ext cx="5203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Team@AdOrthodontics.com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Doc@AdOrthodontics.com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3494146" y="5338708"/>
            <a:ext cx="520370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/>
          <p:nvPr/>
        </p:nvSpPr>
        <p:spPr>
          <a:xfrm>
            <a:off x="6350358" y="750330"/>
            <a:ext cx="503935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 AIRWAY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portion of the respiratory tract which is superior to the vocal folds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14" y="1064663"/>
            <a:ext cx="5385186" cy="4732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7455274" y="2934777"/>
            <a:ext cx="3291283" cy="249299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Nasal cavity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Paranasal sinuses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Oral cavity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2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2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2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4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7455274" y="2934777"/>
            <a:ext cx="3291283" cy="249299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Nasal cavity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Paranasal sinuses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0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Oral cavity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828" marR="0" lvl="2" indent="-23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2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Nasopharynx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2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8847" marR="0" lvl="4" indent="-232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ourier New"/>
              <a:buChar char="o"/>
            </a:pP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Hypopharynx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6350358" y="750330"/>
            <a:ext cx="503935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 AIRWAY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4808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portion of the respiratory tract which is superior to the vocal folds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14" y="1064663"/>
            <a:ext cx="5385186" cy="473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3B9E-AE9A-007F-8615-775DB5BB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898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Sleep/Breathing/Airway Issues</a:t>
            </a:r>
            <a:br>
              <a:rPr lang="en-US" sz="6000" dirty="0"/>
            </a:br>
            <a:r>
              <a:rPr lang="en-US" sz="6000" dirty="0"/>
              <a:t>&amp;</a:t>
            </a:r>
            <a:br>
              <a:rPr lang="en-US" sz="6000" dirty="0"/>
            </a:br>
            <a:r>
              <a:rPr lang="en-US" sz="6000" dirty="0">
                <a:solidFill>
                  <a:srgbClr val="00B050"/>
                </a:solidFill>
              </a:rPr>
              <a:t>Jaw/Bite Issues</a:t>
            </a:r>
          </a:p>
        </p:txBody>
      </p:sp>
    </p:spTree>
    <p:extLst>
      <p:ext uri="{BB962C8B-B14F-4D97-AF65-F5344CB8AC3E}">
        <p14:creationId xmlns:p14="http://schemas.microsoft.com/office/powerpoint/2010/main" val="46498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F907-1941-EF51-EE54-8FE7D387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03650"/>
          </a:xfrm>
        </p:spPr>
        <p:txBody>
          <a:bodyPr/>
          <a:lstStyle/>
          <a:p>
            <a:pPr algn="ctr"/>
            <a:r>
              <a:rPr lang="en-US" dirty="0"/>
              <a:t>Posselt’s Envelope of Motion</a:t>
            </a:r>
          </a:p>
        </p:txBody>
      </p:sp>
      <p:sp>
        <p:nvSpPr>
          <p:cNvPr id="4" name="AutoShape 2" descr="Mandibular trajectory in the sagittal plane  ">
            <a:extLst>
              <a:ext uri="{FF2B5EF4-FFF2-40B4-BE49-F238E27FC236}">
                <a16:creationId xmlns:a16="http://schemas.microsoft.com/office/drawing/2014/main" id="{60635F5E-A571-F967-90DA-7CB252BE41E9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54954" y="4953635"/>
            <a:ext cx="3880600" cy="16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14300" indent="0">
              <a:buNone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Margielewicz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Jerzy &amp;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Chladek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W &amp; Lipski, T. (2008). Kinematical analysis of mandibular motion in a sagittal plane. Acta of bioengineering and biomechanics /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Wrocław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University of Technology. 10. 9-19.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FDA0E-1E35-CD24-A88B-21074E17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6" y="1203650"/>
            <a:ext cx="80962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7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1C4B19-906D-C248-265D-7B6DFD0B6A5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20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Constricted Envelope of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1C64-21EB-E4A1-F28B-31CC26EB1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0803"/>
          </a:xfrm>
        </p:spPr>
        <p:txBody>
          <a:bodyPr>
            <a:norm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gothmed"/>
              </a:rPr>
              <a:t>"Dental" Envelope of Function… [is]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the pathway of mandibular movement created by the contours of the teeth.</a:t>
            </a:r>
            <a:endParaRPr lang="en-US" sz="3600" dirty="0">
              <a:solidFill>
                <a:schemeClr val="bg1"/>
              </a:solidFill>
              <a:latin typeface="Source Sans Pro" panose="020F0502020204030204" pitchFamily="34" charset="0"/>
            </a:endParaRPr>
          </a:p>
          <a:p>
            <a:endParaRPr lang="en-US" sz="3600" b="0" i="0" dirty="0">
              <a:solidFill>
                <a:schemeClr val="bg1"/>
              </a:solidFill>
              <a:effectLst/>
              <a:latin typeface="Source Sans Pro" panose="020F0502020204030204" pitchFamily="34" charset="0"/>
            </a:endParaRPr>
          </a:p>
          <a:p>
            <a:pPr marL="114300" indent="0">
              <a:buNone/>
            </a:pPr>
            <a:r>
              <a:rPr lang="en-US" sz="3600" b="0" i="0" dirty="0">
                <a:solidFill>
                  <a:schemeClr val="bg1"/>
                </a:solidFill>
                <a:effectLst/>
                <a:latin typeface="Source Sans Pro" panose="020F0502020204030204" pitchFamily="34" charset="0"/>
              </a:rPr>
              <a:t>– Dr. Greg Kinzer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5B0FA-C828-BAAF-E106-D266A1761120}"/>
              </a:ext>
            </a:extLst>
          </p:cNvPr>
          <p:cNvSpPr txBox="1"/>
          <p:nvPr/>
        </p:nvSpPr>
        <p:spPr>
          <a:xfrm>
            <a:off x="4069297" y="6060274"/>
            <a:ext cx="8425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Facially Generated Treatment Planning: What is the ideal position of the central incisor in three planes of space? Spear </a:t>
            </a:r>
            <a:r>
              <a:rPr lang="en-US" b="0" i="0" dirty="0" err="1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Educatoin</a:t>
            </a: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Rebecca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Bockow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rPr>
              <a:t> ,</a:t>
            </a:r>
            <a:r>
              <a:rPr lang="en-US" b="0" i="0" dirty="0">
                <a:solidFill>
                  <a:schemeClr val="bg1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  <a:t> November 11, 2017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b="0" i="0" dirty="0">
              <a:solidFill>
                <a:srgbClr val="1863AD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4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855</Words>
  <Application>Microsoft Office PowerPoint</Application>
  <PresentationFormat>Widescreen</PresentationFormat>
  <Paragraphs>156</Paragraphs>
  <Slides>40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Courier New</vt:lpstr>
      <vt:lpstr>gothmed</vt:lpstr>
      <vt:lpstr>Source Sans Pro</vt:lpstr>
      <vt:lpstr>Office Theme</vt:lpstr>
      <vt:lpstr>PowerPoint Presentation</vt:lpstr>
      <vt:lpstr>Sleep/Breathing/Airway Issues &amp; Jaw/Bite Issues</vt:lpstr>
      <vt:lpstr>Sleep/Breathing/Airway Issues &amp; Jaw/Bite Issues</vt:lpstr>
      <vt:lpstr>PowerPoint Presentation</vt:lpstr>
      <vt:lpstr>PowerPoint Presentation</vt:lpstr>
      <vt:lpstr>PowerPoint Presentation</vt:lpstr>
      <vt:lpstr>Sleep/Breathing/Airway Issues &amp; Jaw/Bite Issues</vt:lpstr>
      <vt:lpstr>Posselt’s Envelope of Motion</vt:lpstr>
      <vt:lpstr>PowerPoint Presentation</vt:lpstr>
      <vt:lpstr>Constricted Envelope of Function</vt:lpstr>
      <vt:lpstr>Orthodontic &amp; Orthopedic Treatment Modalities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“Non-surgical” Maxillary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Modalities: Surgical Orthodontics</vt:lpstr>
      <vt:lpstr>Treatment Modalities: Surgical Orthodontics</vt:lpstr>
      <vt:lpstr>Treatment Modalities: Surgical Orthodontics</vt:lpstr>
      <vt:lpstr>PowerPoint Presentation</vt:lpstr>
      <vt:lpstr>Treatment Modalities: Surgical Orthodontics</vt:lpstr>
      <vt:lpstr>Treatment Modalities: Surgical Orthodontics</vt:lpstr>
      <vt:lpstr>Treatment Modalities: Surgical Orthodontics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Karotkin</dc:creator>
  <cp:lastModifiedBy>John Karotkin</cp:lastModifiedBy>
  <cp:revision>18</cp:revision>
  <dcterms:created xsi:type="dcterms:W3CDTF">2023-02-20T02:58:17Z</dcterms:created>
  <dcterms:modified xsi:type="dcterms:W3CDTF">2023-10-06T16:53:28Z</dcterms:modified>
</cp:coreProperties>
</file>