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Lst>
  <p:sldSz cx="9144000" cy="5143500" type="screen16x9"/>
  <p:notesSz cx="6858000" cy="9144000"/>
  <p:embeddedFontLst>
    <p:embeddedFont>
      <p:font typeface="Average" panose="020B0604020202020204" charset="0"/>
      <p:regular r:id="rId65"/>
    </p:embeddedFont>
    <p:embeddedFont>
      <p:font typeface="Calibri" panose="020F0502020204030204" pitchFamily="34" charset="0"/>
      <p:regular r:id="rId66"/>
      <p:bold r:id="rId67"/>
      <p:italic r:id="rId68"/>
      <p:boldItalic r:id="rId69"/>
    </p:embeddedFont>
    <p:embeddedFont>
      <p:font typeface="Oswald" panose="00000500000000000000" pitchFamily="2" charset="0"/>
      <p:regular r:id="rId70"/>
      <p:bold r:id="rId71"/>
    </p:embeddedFont>
    <p:embeddedFont>
      <p:font typeface="Oswald Medium" panose="00000600000000000000" pitchFamily="2" charset="0"/>
      <p:regular r:id="rId72"/>
      <p:bold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83dd091e3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83dd091e3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83dd091e3c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83dd091e3c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83dd091e3c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83dd091e3c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83dd091e3c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83dd091e3c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83dd091e3c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83dd091e3c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83dd091e3c_0_1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83dd091e3c_0_1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83dd091e3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83dd091e3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83dd091e3c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83dd091e3c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83dd091e3c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83dd091e3c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83dd091e3c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83dd091e3c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3dd091e3c_0_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83dd091e3c_0_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83dd091e3c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83dd091e3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83dd091e3c_0_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83dd091e3c_0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83dd091e3c_0_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83dd091e3c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83dd091e3c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83dd091e3c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83dd091e3c_0_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83dd091e3c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83dd091e3c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83dd091e3c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83dd091e3c_0_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83dd091e3c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83dd091e3c_0_1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83dd091e3c_0_1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83dd091e3c_0_1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83dd091e3c_0_1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83dd091e3c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83dd091e3c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83dd091e3c_0_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83dd091e3c_0_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8835fc22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8835fc22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83dd091e3c_0_1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83dd091e3c_0_1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83dd091e3c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83dd091e3c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83dd091e3c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83dd091e3c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83dd091e3c_0_1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83dd091e3c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83dd091e3c_0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83dd091e3c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83dd091e3c_0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83dd091e3c_0_1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83dd091e3c_0_1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83dd091e3c_0_1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83dd091e3c_0_1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83dd091e3c_0_1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83dd091e3c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83dd091e3c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83dd091e3c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83dd091e3c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83dd091e3c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83dd091e3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83dd091e3c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83dd091e3c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83dd091e3c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83dd091e3c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83dd091e3c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83dd091e3c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3dd091e3c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83dd091e3c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83dd091e3c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83dd091e3c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83dd091e3c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83dd091e3c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83dd091e3c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83dd091e3c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83dd091e3c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83dd091e3c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83dd091e3c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83dd091e3c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83dd091e3c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83dd091e3c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83dd091e3c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83dd091e3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83dd091e3c_0_1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83dd091e3c_0_1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83dd091e3c_0_1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83dd091e3c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83dd091e3c_0_1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83dd091e3c_0_1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83dd091e3c_0_1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83dd091e3c_0_1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83dd091e3c_0_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83dd091e3c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83dd091e3c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83dd091e3c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83dd091e3c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83dd091e3c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83dd091e3c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83dd091e3c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83dd091e3c_0_1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83dd091e3c_0_1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83dd091e3c_0_1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283dd091e3c_0_1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83dd091e3c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83dd091e3c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83dd091e3c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83dd091e3c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83dd091e3c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83dd091e3c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83dd091e3c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283dd091e3c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83dd091e3c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83dd091e3c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83dd091e3c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83dd091e3c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grpSp>
        <p:nvGrpSpPr>
          <p:cNvPr id="55" name="Google Shape;55;p14"/>
          <p:cNvGrpSpPr/>
          <p:nvPr/>
        </p:nvGrpSpPr>
        <p:grpSpPr>
          <a:xfrm>
            <a:off x="4350279" y="2855377"/>
            <a:ext cx="443589" cy="105632"/>
            <a:chOff x="4137525" y="2915950"/>
            <a:chExt cx="869100" cy="207000"/>
          </a:xfrm>
        </p:grpSpPr>
        <p:sp>
          <p:nvSpPr>
            <p:cNvPr id="56" name="Google Shape;56;p14"/>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14"/>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60" name="Google Shape;60;p14"/>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1" name="Google Shape;61;p1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1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 name="Google Shape;6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8" name="Google Shape;68;p1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1" name="Google Shape;71;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2" name="Google Shape;72;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3" name="Google Shape;73;p1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9" name="Google Shape;7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0" name="Google Shape;80;p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83" name="Google Shape;83;p2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1"/>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 name="Google Shape;86;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87" name="Google Shape;87;p21"/>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8" name="Google Shape;88;p21"/>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2100"/>
              <a:buNone/>
              <a:defRPr sz="21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89" name="Google Shape;89;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90" name="Google Shape;90;p2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93" name="Google Shape;93;p2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4"/>
        <p:cNvGrpSpPr/>
        <p:nvPr/>
      </p:nvGrpSpPr>
      <p:grpSpPr>
        <a:xfrm>
          <a:off x="0" y="0"/>
          <a:ext cx="0" cy="0"/>
          <a:chOff x="0" y="0"/>
          <a:chExt cx="0" cy="0"/>
        </a:xfrm>
      </p:grpSpPr>
      <p:sp>
        <p:nvSpPr>
          <p:cNvPr id="95" name="Google Shape;95;p23"/>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6" name="Google Shape;96;p23"/>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7" name="Google Shape;97;p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53" name="Google Shape;53;p1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accent3"/>
                </a:solidFill>
                <a:latin typeface="Average"/>
                <a:ea typeface="Average"/>
                <a:cs typeface="Average"/>
                <a:sym typeface="Average"/>
              </a:defRPr>
            </a:lvl1pPr>
            <a:lvl2pPr lvl="1" algn="r" rtl="0">
              <a:buNone/>
              <a:defRPr sz="1000">
                <a:solidFill>
                  <a:schemeClr val="accent3"/>
                </a:solidFill>
                <a:latin typeface="Average"/>
                <a:ea typeface="Average"/>
                <a:cs typeface="Average"/>
                <a:sym typeface="Average"/>
              </a:defRPr>
            </a:lvl2pPr>
            <a:lvl3pPr lvl="2" algn="r" rtl="0">
              <a:buNone/>
              <a:defRPr sz="1000">
                <a:solidFill>
                  <a:schemeClr val="accent3"/>
                </a:solidFill>
                <a:latin typeface="Average"/>
                <a:ea typeface="Average"/>
                <a:cs typeface="Average"/>
                <a:sym typeface="Average"/>
              </a:defRPr>
            </a:lvl3pPr>
            <a:lvl4pPr lvl="3" algn="r" rtl="0">
              <a:buNone/>
              <a:defRPr sz="1000">
                <a:solidFill>
                  <a:schemeClr val="accent3"/>
                </a:solidFill>
                <a:latin typeface="Average"/>
                <a:ea typeface="Average"/>
                <a:cs typeface="Average"/>
                <a:sym typeface="Average"/>
              </a:defRPr>
            </a:lvl4pPr>
            <a:lvl5pPr lvl="4" algn="r" rtl="0">
              <a:buNone/>
              <a:defRPr sz="1000">
                <a:solidFill>
                  <a:schemeClr val="accent3"/>
                </a:solidFill>
                <a:latin typeface="Average"/>
                <a:ea typeface="Average"/>
                <a:cs typeface="Average"/>
                <a:sym typeface="Average"/>
              </a:defRPr>
            </a:lvl5pPr>
            <a:lvl6pPr lvl="5" algn="r" rtl="0">
              <a:buNone/>
              <a:defRPr sz="1000">
                <a:solidFill>
                  <a:schemeClr val="accent3"/>
                </a:solidFill>
                <a:latin typeface="Average"/>
                <a:ea typeface="Average"/>
                <a:cs typeface="Average"/>
                <a:sym typeface="Average"/>
              </a:defRPr>
            </a:lvl6pPr>
            <a:lvl7pPr lvl="6" algn="r" rtl="0">
              <a:buNone/>
              <a:defRPr sz="1000">
                <a:solidFill>
                  <a:schemeClr val="accent3"/>
                </a:solidFill>
                <a:latin typeface="Average"/>
                <a:ea typeface="Average"/>
                <a:cs typeface="Average"/>
                <a:sym typeface="Average"/>
              </a:defRPr>
            </a:lvl7pPr>
            <a:lvl8pPr lvl="7" algn="r" rtl="0">
              <a:buNone/>
              <a:defRPr sz="1000">
                <a:solidFill>
                  <a:schemeClr val="accent3"/>
                </a:solidFill>
                <a:latin typeface="Average"/>
                <a:ea typeface="Average"/>
                <a:cs typeface="Average"/>
                <a:sym typeface="Average"/>
              </a:defRPr>
            </a:lvl8pPr>
            <a:lvl9pPr lvl="8" algn="r" rtl="0">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19.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25.jp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g"/><Relationship Id="rId7"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16.jpg"/><Relationship Id="rId5" Type="http://schemas.openxmlformats.org/officeDocument/2006/relationships/image" Target="../media/image30.jp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56.jpg"/><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12.png"/><Relationship Id="rId4" Type="http://schemas.openxmlformats.org/officeDocument/2006/relationships/image" Target="../media/image59.png"/><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2.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1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6.xml"/><Relationship Id="rId5" Type="http://schemas.openxmlformats.org/officeDocument/2006/relationships/image" Target="../media/image92.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95.pn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20.xml"/><Relationship Id="rId5" Type="http://schemas.openxmlformats.org/officeDocument/2006/relationships/image" Target="../media/image98.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2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5"/>
          <p:cNvPicPr preferRelativeResize="0"/>
          <p:nvPr/>
        </p:nvPicPr>
        <p:blipFill>
          <a:blip r:embed="rId3">
            <a:alphaModFix/>
          </a:blip>
          <a:stretch>
            <a:fillRect/>
          </a:stretch>
        </p:blipFill>
        <p:spPr>
          <a:xfrm>
            <a:off x="559700" y="679376"/>
            <a:ext cx="8024600" cy="3921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44"/>
              <a:t>Look at the facial profile…  Mouth breathing leads to a long underdeveloped face..</a:t>
            </a:r>
            <a:r>
              <a:rPr lang="en"/>
              <a:t>.</a:t>
            </a:r>
            <a:endParaRPr/>
          </a:p>
        </p:txBody>
      </p:sp>
      <p:pic>
        <p:nvPicPr>
          <p:cNvPr id="168" name="Google Shape;168;p34"/>
          <p:cNvPicPr preferRelativeResize="0"/>
          <p:nvPr/>
        </p:nvPicPr>
        <p:blipFill rotWithShape="1">
          <a:blip r:embed="rId3">
            <a:alphaModFix/>
          </a:blip>
          <a:srcRect l="1263" t="4988" b="15075"/>
          <a:stretch/>
        </p:blipFill>
        <p:spPr>
          <a:xfrm>
            <a:off x="434300" y="1190225"/>
            <a:ext cx="4458250" cy="2025250"/>
          </a:xfrm>
          <a:prstGeom prst="rect">
            <a:avLst/>
          </a:prstGeom>
          <a:noFill/>
          <a:ln>
            <a:noFill/>
          </a:ln>
        </p:spPr>
      </p:pic>
      <p:pic>
        <p:nvPicPr>
          <p:cNvPr id="169" name="Google Shape;169;p34"/>
          <p:cNvPicPr preferRelativeResize="0"/>
          <p:nvPr/>
        </p:nvPicPr>
        <p:blipFill>
          <a:blip r:embed="rId4">
            <a:alphaModFix/>
          </a:blip>
          <a:stretch>
            <a:fillRect/>
          </a:stretch>
        </p:blipFill>
        <p:spPr>
          <a:xfrm>
            <a:off x="1830400" y="3387975"/>
            <a:ext cx="1666050" cy="1608301"/>
          </a:xfrm>
          <a:prstGeom prst="rect">
            <a:avLst/>
          </a:prstGeom>
          <a:noFill/>
          <a:ln>
            <a:noFill/>
          </a:ln>
        </p:spPr>
      </p:pic>
      <p:pic>
        <p:nvPicPr>
          <p:cNvPr id="170" name="Google Shape;170;p34"/>
          <p:cNvPicPr preferRelativeResize="0"/>
          <p:nvPr/>
        </p:nvPicPr>
        <p:blipFill>
          <a:blip r:embed="rId5">
            <a:alphaModFix/>
          </a:blip>
          <a:stretch>
            <a:fillRect/>
          </a:stretch>
        </p:blipFill>
        <p:spPr>
          <a:xfrm>
            <a:off x="5081625" y="1190225"/>
            <a:ext cx="3820978" cy="38209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5"/>
          <p:cNvSpPr txBox="1">
            <a:spLocks noGrp="1"/>
          </p:cNvSpPr>
          <p:nvPr>
            <p:ph type="title"/>
          </p:nvPr>
        </p:nvSpPr>
        <p:spPr>
          <a:xfrm>
            <a:off x="247900" y="478200"/>
            <a:ext cx="8521800" cy="4090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600"/>
              <a:t>Always look at the maxilla (palate) to </a:t>
            </a:r>
            <a:endParaRPr sz="3600"/>
          </a:p>
          <a:p>
            <a:pPr marL="0" lvl="0" indent="0" algn="ctr" rtl="0">
              <a:spcBef>
                <a:spcPts val="0"/>
              </a:spcBef>
              <a:spcAft>
                <a:spcPts val="0"/>
              </a:spcAft>
              <a:buNone/>
            </a:pPr>
            <a:r>
              <a:rPr lang="en" sz="3600"/>
              <a:t>tell a story!!!</a:t>
            </a:r>
            <a:endParaRPr sz="3600"/>
          </a:p>
        </p:txBody>
      </p:sp>
      <p:pic>
        <p:nvPicPr>
          <p:cNvPr id="176" name="Google Shape;176;p35"/>
          <p:cNvPicPr preferRelativeResize="0"/>
          <p:nvPr/>
        </p:nvPicPr>
        <p:blipFill rotWithShape="1">
          <a:blip r:embed="rId3">
            <a:alphaModFix/>
          </a:blip>
          <a:srcRect t="3630" b="7163"/>
          <a:stretch/>
        </p:blipFill>
        <p:spPr>
          <a:xfrm>
            <a:off x="842900" y="1664500"/>
            <a:ext cx="3858424" cy="3441925"/>
          </a:xfrm>
          <a:prstGeom prst="rect">
            <a:avLst/>
          </a:prstGeom>
          <a:noFill/>
          <a:ln>
            <a:noFill/>
          </a:ln>
        </p:spPr>
      </p:pic>
      <p:sp>
        <p:nvSpPr>
          <p:cNvPr id="177" name="Google Shape;177;p35"/>
          <p:cNvSpPr txBox="1"/>
          <p:nvPr/>
        </p:nvSpPr>
        <p:spPr>
          <a:xfrm>
            <a:off x="5143825" y="2161763"/>
            <a:ext cx="3516900" cy="24474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SzPts val="1900"/>
              <a:buFont typeface="Average"/>
              <a:buChar char="-"/>
            </a:pPr>
            <a:r>
              <a:rPr lang="en" sz="1900" b="1">
                <a:latin typeface="Average"/>
                <a:ea typeface="Average"/>
                <a:cs typeface="Average"/>
                <a:sym typeface="Average"/>
              </a:rPr>
              <a:t>Vaulted?</a:t>
            </a:r>
            <a:endParaRPr sz="1900" b="1">
              <a:latin typeface="Average"/>
              <a:ea typeface="Average"/>
              <a:cs typeface="Average"/>
              <a:sym typeface="Average"/>
            </a:endParaRPr>
          </a:p>
          <a:p>
            <a:pPr marL="457200" lvl="0" indent="-349250" algn="l" rtl="0">
              <a:spcBef>
                <a:spcPts val="0"/>
              </a:spcBef>
              <a:spcAft>
                <a:spcPts val="0"/>
              </a:spcAft>
              <a:buSzPts val="1900"/>
              <a:buFont typeface="Average"/>
              <a:buChar char="-"/>
            </a:pPr>
            <a:r>
              <a:rPr lang="en" sz="1900" b="1">
                <a:latin typeface="Average"/>
                <a:ea typeface="Average"/>
                <a:cs typeface="Average"/>
                <a:sym typeface="Average"/>
              </a:rPr>
              <a:t>Narrow?</a:t>
            </a:r>
            <a:endParaRPr sz="1900" b="1">
              <a:latin typeface="Average"/>
              <a:ea typeface="Average"/>
              <a:cs typeface="Average"/>
              <a:sym typeface="Average"/>
            </a:endParaRPr>
          </a:p>
          <a:p>
            <a:pPr marL="457200" lvl="0" indent="-349250" algn="l" rtl="0">
              <a:spcBef>
                <a:spcPts val="0"/>
              </a:spcBef>
              <a:spcAft>
                <a:spcPts val="0"/>
              </a:spcAft>
              <a:buSzPts val="1900"/>
              <a:buFont typeface="Average"/>
              <a:buChar char="-"/>
            </a:pPr>
            <a:r>
              <a:rPr lang="en" sz="1900" b="1">
                <a:latin typeface="Average"/>
                <a:ea typeface="Average"/>
                <a:cs typeface="Average"/>
                <a:sym typeface="Average"/>
              </a:rPr>
              <a:t>Crowded teeth?</a:t>
            </a:r>
            <a:endParaRPr sz="1900" b="1">
              <a:latin typeface="Average"/>
              <a:ea typeface="Average"/>
              <a:cs typeface="Average"/>
              <a:sym typeface="Average"/>
            </a:endParaRPr>
          </a:p>
          <a:p>
            <a:pPr marL="457200" lvl="0" indent="-349250" algn="l" rtl="0">
              <a:spcBef>
                <a:spcPts val="0"/>
              </a:spcBef>
              <a:spcAft>
                <a:spcPts val="0"/>
              </a:spcAft>
              <a:buSzPts val="1900"/>
              <a:buFont typeface="Average"/>
              <a:buChar char="-"/>
            </a:pPr>
            <a:r>
              <a:rPr lang="en" sz="1900" b="1">
                <a:latin typeface="Average"/>
                <a:ea typeface="Average"/>
                <a:cs typeface="Average"/>
                <a:sym typeface="Average"/>
              </a:rPr>
              <a:t>Pronounced rugae?</a:t>
            </a:r>
            <a:endParaRPr sz="1900" b="1">
              <a:latin typeface="Average"/>
              <a:ea typeface="Average"/>
              <a:cs typeface="Average"/>
              <a:sym typeface="Average"/>
            </a:endParaRPr>
          </a:p>
          <a:p>
            <a:pPr marL="457200" lvl="0" indent="-349250" algn="l" rtl="0">
              <a:spcBef>
                <a:spcPts val="0"/>
              </a:spcBef>
              <a:spcAft>
                <a:spcPts val="0"/>
              </a:spcAft>
              <a:buSzPts val="1900"/>
              <a:buFont typeface="Average"/>
              <a:buChar char="-"/>
            </a:pPr>
            <a:r>
              <a:rPr lang="en" sz="1900" b="1">
                <a:latin typeface="Average"/>
                <a:ea typeface="Average"/>
                <a:cs typeface="Average"/>
                <a:sym typeface="Average"/>
              </a:rPr>
              <a:t>“Thumb print palate”?</a:t>
            </a:r>
            <a:endParaRPr sz="1900" b="1">
              <a:latin typeface="Average"/>
              <a:ea typeface="Average"/>
              <a:cs typeface="Average"/>
              <a:sym typeface="Average"/>
            </a:endParaRPr>
          </a:p>
          <a:p>
            <a:pPr marL="457200" lvl="0" indent="-349250" algn="l" rtl="0">
              <a:spcBef>
                <a:spcPts val="0"/>
              </a:spcBef>
              <a:spcAft>
                <a:spcPts val="0"/>
              </a:spcAft>
              <a:buSzPts val="1900"/>
              <a:buFont typeface="Average"/>
              <a:buChar char="-"/>
            </a:pPr>
            <a:r>
              <a:rPr lang="en" sz="1900" b="1">
                <a:latin typeface="Average"/>
                <a:ea typeface="Average"/>
                <a:cs typeface="Average"/>
                <a:sym typeface="Average"/>
              </a:rPr>
              <a:t>Is it like the Astrodome?</a:t>
            </a:r>
            <a:endParaRPr sz="1900" b="1">
              <a:latin typeface="Average"/>
              <a:ea typeface="Average"/>
              <a:cs typeface="Average"/>
              <a:sym typeface="Average"/>
            </a:endParaRPr>
          </a:p>
          <a:p>
            <a:pPr marL="457200" lvl="0" indent="-349250" algn="l" rtl="0">
              <a:spcBef>
                <a:spcPts val="0"/>
              </a:spcBef>
              <a:spcAft>
                <a:spcPts val="0"/>
              </a:spcAft>
              <a:buSzPts val="1900"/>
              <a:buFont typeface="Average"/>
              <a:buChar char="-"/>
            </a:pPr>
            <a:r>
              <a:rPr lang="en" sz="1900" b="1">
                <a:latin typeface="Average"/>
                <a:ea typeface="Average"/>
                <a:cs typeface="Average"/>
                <a:sym typeface="Average"/>
              </a:rPr>
              <a:t>Is it like a church ceiling?</a:t>
            </a:r>
            <a:endParaRPr sz="1900" b="1">
              <a:latin typeface="Average"/>
              <a:ea typeface="Average"/>
              <a:cs typeface="Average"/>
              <a:sym typeface="Average"/>
            </a:endParaRPr>
          </a:p>
          <a:p>
            <a:pPr marL="0" lvl="0" indent="0" algn="l" rtl="0">
              <a:spcBef>
                <a:spcPts val="0"/>
              </a:spcBef>
              <a:spcAft>
                <a:spcPts val="0"/>
              </a:spcAft>
              <a:buNone/>
            </a:pPr>
            <a:endParaRPr>
              <a:latin typeface="Average"/>
              <a:ea typeface="Average"/>
              <a:cs typeface="Average"/>
              <a:sym typeface="Average"/>
            </a:endParaRPr>
          </a:p>
        </p:txBody>
      </p:sp>
      <p:sp>
        <p:nvSpPr>
          <p:cNvPr id="178" name="Google Shape;178;p35"/>
          <p:cNvSpPr txBox="1"/>
          <p:nvPr/>
        </p:nvSpPr>
        <p:spPr>
          <a:xfrm>
            <a:off x="1326775" y="4706225"/>
            <a:ext cx="113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Average"/>
                <a:ea typeface="Average"/>
                <a:cs typeface="Average"/>
                <a:sym typeface="Average"/>
              </a:rPr>
              <a:t>Astrodome</a:t>
            </a:r>
            <a:endParaRPr>
              <a:latin typeface="Average"/>
              <a:ea typeface="Average"/>
              <a:cs typeface="Average"/>
              <a:sym typeface="Average"/>
            </a:endParaRPr>
          </a:p>
        </p:txBody>
      </p:sp>
      <p:sp>
        <p:nvSpPr>
          <p:cNvPr id="179" name="Google Shape;179;p35"/>
          <p:cNvSpPr txBox="1"/>
          <p:nvPr/>
        </p:nvSpPr>
        <p:spPr>
          <a:xfrm>
            <a:off x="3053325" y="4706225"/>
            <a:ext cx="1332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Average"/>
                <a:ea typeface="Average"/>
                <a:cs typeface="Average"/>
                <a:sym typeface="Average"/>
              </a:rPr>
              <a:t>Church ceiling</a:t>
            </a:r>
            <a:endParaRPr>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6"/>
          <p:cNvSpPr txBox="1">
            <a:spLocks noGrp="1"/>
          </p:cNvSpPr>
          <p:nvPr>
            <p:ph type="title"/>
          </p:nvPr>
        </p:nvSpPr>
        <p:spPr>
          <a:xfrm>
            <a:off x="311700" y="4729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Constricted Upper Airway &amp; Sleep Disordered Breathing</a:t>
            </a:r>
            <a:endParaRPr/>
          </a:p>
        </p:txBody>
      </p:sp>
      <p:pic>
        <p:nvPicPr>
          <p:cNvPr id="185" name="Google Shape;185;p36"/>
          <p:cNvPicPr preferRelativeResize="0"/>
          <p:nvPr/>
        </p:nvPicPr>
        <p:blipFill rotWithShape="1">
          <a:blip r:embed="rId3">
            <a:alphaModFix/>
          </a:blip>
          <a:srcRect t="45644" r="68860" b="27743"/>
          <a:stretch/>
        </p:blipFill>
        <p:spPr>
          <a:xfrm>
            <a:off x="357675" y="1284675"/>
            <a:ext cx="4015925" cy="2574124"/>
          </a:xfrm>
          <a:prstGeom prst="rect">
            <a:avLst/>
          </a:prstGeom>
          <a:noFill/>
          <a:ln>
            <a:noFill/>
          </a:ln>
        </p:spPr>
      </p:pic>
      <p:pic>
        <p:nvPicPr>
          <p:cNvPr id="186" name="Google Shape;186;p36"/>
          <p:cNvPicPr preferRelativeResize="0"/>
          <p:nvPr/>
        </p:nvPicPr>
        <p:blipFill rotWithShape="1">
          <a:blip r:embed="rId4">
            <a:alphaModFix/>
          </a:blip>
          <a:srcRect t="44991" r="68586" b="28060"/>
          <a:stretch/>
        </p:blipFill>
        <p:spPr>
          <a:xfrm>
            <a:off x="4695300" y="1284675"/>
            <a:ext cx="4096399" cy="2574124"/>
          </a:xfrm>
          <a:prstGeom prst="rect">
            <a:avLst/>
          </a:prstGeom>
          <a:noFill/>
          <a:ln>
            <a:noFill/>
          </a:ln>
        </p:spPr>
      </p:pic>
      <p:sp>
        <p:nvSpPr>
          <p:cNvPr id="187" name="Google Shape;187;p36"/>
          <p:cNvSpPr txBox="1"/>
          <p:nvPr/>
        </p:nvSpPr>
        <p:spPr>
          <a:xfrm>
            <a:off x="8317800" y="1671475"/>
            <a:ext cx="91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188" name="Google Shape;188;p36"/>
          <p:cNvSpPr txBox="1"/>
          <p:nvPr/>
        </p:nvSpPr>
        <p:spPr>
          <a:xfrm>
            <a:off x="852725" y="4016450"/>
            <a:ext cx="30258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00"/>
                </a:solidFill>
                <a:latin typeface="Average"/>
                <a:ea typeface="Average"/>
                <a:cs typeface="Average"/>
                <a:sym typeface="Average"/>
              </a:rPr>
              <a:t>VAULTED CEILING (Maxilla)</a:t>
            </a:r>
            <a:endParaRPr b="1">
              <a:solidFill>
                <a:srgbClr val="FF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Mouth Breather</a:t>
            </a:r>
            <a:endParaRPr b="1">
              <a:solidFill>
                <a:srgbClr val="FF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Sympathetic Nervous System</a:t>
            </a:r>
            <a:endParaRPr b="1">
              <a:solidFill>
                <a:srgbClr val="FF0000"/>
              </a:solidFill>
              <a:latin typeface="Average"/>
              <a:ea typeface="Average"/>
              <a:cs typeface="Average"/>
              <a:sym typeface="Average"/>
            </a:endParaRPr>
          </a:p>
          <a:p>
            <a:pPr marL="0" lvl="0" indent="0" algn="ctr" rtl="0">
              <a:spcBef>
                <a:spcPts val="0"/>
              </a:spcBef>
              <a:spcAft>
                <a:spcPts val="0"/>
              </a:spcAft>
              <a:buNone/>
            </a:pPr>
            <a:endParaRPr b="1">
              <a:solidFill>
                <a:srgbClr val="FF0000"/>
              </a:solidFill>
              <a:latin typeface="Average"/>
              <a:ea typeface="Average"/>
              <a:cs typeface="Average"/>
              <a:sym typeface="Average"/>
            </a:endParaRPr>
          </a:p>
        </p:txBody>
      </p:sp>
      <p:sp>
        <p:nvSpPr>
          <p:cNvPr id="189" name="Google Shape;189;p36"/>
          <p:cNvSpPr txBox="1"/>
          <p:nvPr/>
        </p:nvSpPr>
        <p:spPr>
          <a:xfrm>
            <a:off x="5230588" y="4016450"/>
            <a:ext cx="3025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00FF00"/>
                </a:solidFill>
                <a:latin typeface="Average"/>
                <a:ea typeface="Average"/>
                <a:cs typeface="Average"/>
                <a:sym typeface="Average"/>
              </a:rPr>
              <a:t>DOME CEILING (Maxilla)</a:t>
            </a:r>
            <a:endParaRPr b="1">
              <a:solidFill>
                <a:srgbClr val="00FF00"/>
              </a:solidFill>
              <a:latin typeface="Average"/>
              <a:ea typeface="Average"/>
              <a:cs typeface="Average"/>
              <a:sym typeface="Average"/>
            </a:endParaRPr>
          </a:p>
          <a:p>
            <a:pPr marL="0" lvl="0" indent="0" algn="ctr" rtl="0">
              <a:spcBef>
                <a:spcPts val="0"/>
              </a:spcBef>
              <a:spcAft>
                <a:spcPts val="0"/>
              </a:spcAft>
              <a:buNone/>
            </a:pPr>
            <a:r>
              <a:rPr lang="en" b="1">
                <a:solidFill>
                  <a:srgbClr val="00FF00"/>
                </a:solidFill>
                <a:latin typeface="Average"/>
                <a:ea typeface="Average"/>
                <a:cs typeface="Average"/>
                <a:sym typeface="Average"/>
              </a:rPr>
              <a:t>Nose Breather</a:t>
            </a:r>
            <a:endParaRPr b="1">
              <a:solidFill>
                <a:srgbClr val="00FF00"/>
              </a:solidFill>
              <a:latin typeface="Average"/>
              <a:ea typeface="Average"/>
              <a:cs typeface="Average"/>
              <a:sym typeface="Average"/>
            </a:endParaRPr>
          </a:p>
          <a:p>
            <a:pPr marL="0" lvl="0" indent="0" algn="ctr" rtl="0">
              <a:spcBef>
                <a:spcPts val="0"/>
              </a:spcBef>
              <a:spcAft>
                <a:spcPts val="0"/>
              </a:spcAft>
              <a:buNone/>
            </a:pPr>
            <a:r>
              <a:rPr lang="en" b="1">
                <a:solidFill>
                  <a:srgbClr val="00FF00"/>
                </a:solidFill>
                <a:latin typeface="Average"/>
                <a:ea typeface="Average"/>
                <a:cs typeface="Average"/>
                <a:sym typeface="Average"/>
              </a:rPr>
              <a:t>Parasympathetic Nervous System</a:t>
            </a:r>
            <a:endParaRPr b="1">
              <a:solidFill>
                <a:srgbClr val="00FF00"/>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7"/>
          <p:cNvSpPr txBox="1"/>
          <p:nvPr/>
        </p:nvSpPr>
        <p:spPr>
          <a:xfrm>
            <a:off x="6250800" y="4341600"/>
            <a:ext cx="2893200" cy="80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a:solidFill>
                  <a:schemeClr val="dk1"/>
                </a:solidFill>
              </a:rPr>
              <a:t>IAOM.COM website</a:t>
            </a:r>
            <a:endParaRPr>
              <a:solidFill>
                <a:schemeClr val="dk1"/>
              </a:solidFill>
            </a:endParaRPr>
          </a:p>
          <a:p>
            <a:pPr marL="0" lvl="0" indent="0" algn="l" rtl="0">
              <a:spcBef>
                <a:spcPts val="1200"/>
              </a:spcBef>
              <a:spcAft>
                <a:spcPts val="0"/>
              </a:spcAft>
              <a:buNone/>
            </a:pPr>
            <a:endParaRPr>
              <a:latin typeface="Average"/>
              <a:ea typeface="Average"/>
              <a:cs typeface="Average"/>
              <a:sym typeface="Average"/>
            </a:endParaRPr>
          </a:p>
        </p:txBody>
      </p:sp>
      <p:sp>
        <p:nvSpPr>
          <p:cNvPr id="195" name="Google Shape;195;p37"/>
          <p:cNvSpPr txBox="1"/>
          <p:nvPr/>
        </p:nvSpPr>
        <p:spPr>
          <a:xfrm>
            <a:off x="1357225" y="600100"/>
            <a:ext cx="6829500" cy="472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3600" b="1">
                <a:solidFill>
                  <a:schemeClr val="dk1"/>
                </a:solidFill>
              </a:rPr>
              <a:t>What does an OMD lead to?</a:t>
            </a:r>
            <a:endParaRPr sz="3600" b="1">
              <a:solidFill>
                <a:schemeClr val="dk1"/>
              </a:solidFill>
            </a:endParaRPr>
          </a:p>
          <a:p>
            <a:pPr marL="457200" marR="444500" lvl="0" indent="-361950" algn="l" rtl="0">
              <a:lnSpc>
                <a:spcPct val="115000"/>
              </a:lnSpc>
              <a:spcBef>
                <a:spcPts val="1200"/>
              </a:spcBef>
              <a:spcAft>
                <a:spcPts val="0"/>
              </a:spcAft>
              <a:buClr>
                <a:srgbClr val="D9D9D9"/>
              </a:buClr>
              <a:buSzPts val="2100"/>
              <a:buChar char="●"/>
            </a:pPr>
            <a:r>
              <a:rPr lang="en" sz="2100">
                <a:solidFill>
                  <a:srgbClr val="D9D9D9"/>
                </a:solidFill>
              </a:rPr>
              <a:t>Poor body posture and chronic pain</a:t>
            </a:r>
            <a:endParaRPr sz="2100">
              <a:solidFill>
                <a:srgbClr val="D9D9D9"/>
              </a:solidFill>
            </a:endParaRPr>
          </a:p>
          <a:p>
            <a:pPr marL="457200" marR="444500" lvl="0" indent="-361950" algn="l" rtl="0">
              <a:lnSpc>
                <a:spcPct val="115000"/>
              </a:lnSpc>
              <a:spcBef>
                <a:spcPts val="0"/>
              </a:spcBef>
              <a:spcAft>
                <a:spcPts val="0"/>
              </a:spcAft>
              <a:buClr>
                <a:srgbClr val="D9D9D9"/>
              </a:buClr>
              <a:buSzPts val="2100"/>
              <a:buChar char="●"/>
            </a:pPr>
            <a:r>
              <a:rPr lang="en" sz="2100">
                <a:solidFill>
                  <a:srgbClr val="D9D9D9"/>
                </a:solidFill>
              </a:rPr>
              <a:t>Poor oral health</a:t>
            </a:r>
            <a:endParaRPr sz="2100">
              <a:solidFill>
                <a:srgbClr val="D9D9D9"/>
              </a:solidFill>
            </a:endParaRPr>
          </a:p>
          <a:p>
            <a:pPr marL="457200" marR="444500" lvl="0" indent="-361950" algn="l" rtl="0">
              <a:lnSpc>
                <a:spcPct val="115000"/>
              </a:lnSpc>
              <a:spcBef>
                <a:spcPts val="0"/>
              </a:spcBef>
              <a:spcAft>
                <a:spcPts val="0"/>
              </a:spcAft>
              <a:buClr>
                <a:srgbClr val="D9D9D9"/>
              </a:buClr>
              <a:buSzPts val="2100"/>
              <a:buChar char="●"/>
            </a:pPr>
            <a:r>
              <a:rPr lang="en" sz="2100">
                <a:solidFill>
                  <a:srgbClr val="D9D9D9"/>
                </a:solidFill>
              </a:rPr>
              <a:t>Worn teeth from clenching and grinding</a:t>
            </a:r>
            <a:endParaRPr sz="2100">
              <a:solidFill>
                <a:srgbClr val="D9D9D9"/>
              </a:solidFill>
            </a:endParaRPr>
          </a:p>
          <a:p>
            <a:pPr marL="457200" marR="444500" lvl="0" indent="-361950" algn="l" rtl="0">
              <a:lnSpc>
                <a:spcPct val="115000"/>
              </a:lnSpc>
              <a:spcBef>
                <a:spcPts val="0"/>
              </a:spcBef>
              <a:spcAft>
                <a:spcPts val="0"/>
              </a:spcAft>
              <a:buClr>
                <a:srgbClr val="D9D9D9"/>
              </a:buClr>
              <a:buSzPts val="2100"/>
              <a:buChar char="●"/>
            </a:pPr>
            <a:r>
              <a:rPr lang="en" sz="2100">
                <a:solidFill>
                  <a:srgbClr val="D9D9D9"/>
                </a:solidFill>
              </a:rPr>
              <a:t>Malocclusion needing orthodontics</a:t>
            </a:r>
            <a:endParaRPr sz="2100">
              <a:solidFill>
                <a:srgbClr val="D9D9D9"/>
              </a:solidFill>
            </a:endParaRPr>
          </a:p>
          <a:p>
            <a:pPr marL="457200" marR="444500" lvl="0" indent="-361950" algn="l" rtl="0">
              <a:lnSpc>
                <a:spcPct val="115000"/>
              </a:lnSpc>
              <a:spcBef>
                <a:spcPts val="0"/>
              </a:spcBef>
              <a:spcAft>
                <a:spcPts val="0"/>
              </a:spcAft>
              <a:buClr>
                <a:srgbClr val="D9D9D9"/>
              </a:buClr>
              <a:buSzPts val="2100"/>
              <a:buChar char="●"/>
            </a:pPr>
            <a:r>
              <a:rPr lang="en" sz="2100">
                <a:solidFill>
                  <a:srgbClr val="D9D9D9"/>
                </a:solidFill>
              </a:rPr>
              <a:t>Orthodontic relapse if not corrected</a:t>
            </a:r>
            <a:endParaRPr sz="2100">
              <a:solidFill>
                <a:srgbClr val="D9D9D9"/>
              </a:solidFill>
            </a:endParaRPr>
          </a:p>
          <a:p>
            <a:pPr marL="457200" marR="444500" lvl="0" indent="-361950" algn="l" rtl="0">
              <a:lnSpc>
                <a:spcPct val="115000"/>
              </a:lnSpc>
              <a:spcBef>
                <a:spcPts val="0"/>
              </a:spcBef>
              <a:spcAft>
                <a:spcPts val="0"/>
              </a:spcAft>
              <a:buClr>
                <a:srgbClr val="D9D9D9"/>
              </a:buClr>
              <a:buSzPts val="2100"/>
              <a:buChar char="●"/>
            </a:pPr>
            <a:r>
              <a:rPr lang="en" sz="2100">
                <a:solidFill>
                  <a:srgbClr val="D9D9D9"/>
                </a:solidFill>
              </a:rPr>
              <a:t>Changes associated with abnormal jaw growth and jaw position</a:t>
            </a:r>
            <a:endParaRPr sz="2100">
              <a:solidFill>
                <a:srgbClr val="D9D9D9"/>
              </a:solidFill>
            </a:endParaRPr>
          </a:p>
          <a:p>
            <a:pPr marL="457200" marR="444500" lvl="0" indent="-361950" algn="l" rtl="0">
              <a:lnSpc>
                <a:spcPct val="115000"/>
              </a:lnSpc>
              <a:spcBef>
                <a:spcPts val="0"/>
              </a:spcBef>
              <a:spcAft>
                <a:spcPts val="0"/>
              </a:spcAft>
              <a:buClr>
                <a:srgbClr val="D9D9D9"/>
              </a:buClr>
              <a:buSzPts val="2100"/>
              <a:buChar char="●"/>
            </a:pPr>
            <a:r>
              <a:rPr lang="en" sz="2100">
                <a:solidFill>
                  <a:srgbClr val="D9D9D9"/>
                </a:solidFill>
              </a:rPr>
              <a:t>Jaw surgery relapse if not corrected</a:t>
            </a:r>
            <a:endParaRPr sz="2100">
              <a:solidFill>
                <a:srgbClr val="D9D9D9"/>
              </a:solidFill>
            </a:endParaRPr>
          </a:p>
          <a:p>
            <a:pPr marL="0" lvl="0" indent="0" algn="l" rtl="0">
              <a:lnSpc>
                <a:spcPct val="115000"/>
              </a:lnSpc>
              <a:spcBef>
                <a:spcPts val="1200"/>
              </a:spcBef>
              <a:spcAft>
                <a:spcPts val="0"/>
              </a:spcAft>
              <a:buNone/>
            </a:pPr>
            <a:r>
              <a:rPr lang="en" b="1"/>
              <a:t> </a:t>
            </a:r>
            <a:endParaRPr b="1"/>
          </a:p>
          <a:p>
            <a:pPr marL="0" lvl="0" indent="0" algn="l" rtl="0">
              <a:spcBef>
                <a:spcPts val="1200"/>
              </a:spcBef>
              <a:spcAft>
                <a:spcPts val="0"/>
              </a:spcAft>
              <a:buNone/>
            </a:pPr>
            <a:endParaRPr>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8"/>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Form and Function depend on each other</a:t>
            </a:r>
            <a:endParaRPr/>
          </a:p>
          <a:p>
            <a:pPr marL="0" lvl="0" indent="0" algn="ctr" rtl="0">
              <a:spcBef>
                <a:spcPts val="0"/>
              </a:spcBef>
              <a:spcAft>
                <a:spcPts val="0"/>
              </a:spcAft>
              <a:buNone/>
            </a:pPr>
            <a:r>
              <a:rPr lang="en"/>
              <a:t>You can’t expect to have complete predictability and success if you only address one!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9"/>
          <p:cNvSpPr txBox="1">
            <a:spLocks noGrp="1"/>
          </p:cNvSpPr>
          <p:nvPr>
            <p:ph type="title"/>
          </p:nvPr>
        </p:nvSpPr>
        <p:spPr>
          <a:xfrm>
            <a:off x="218950" y="231350"/>
            <a:ext cx="3497100" cy="99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2460"/>
              <a:t>What does OH say about the tongue function?</a:t>
            </a:r>
            <a:endParaRPr sz="2460"/>
          </a:p>
        </p:txBody>
      </p:sp>
      <p:sp>
        <p:nvSpPr>
          <p:cNvPr id="206" name="Google Shape;206;p39"/>
          <p:cNvSpPr txBox="1">
            <a:spLocks noGrp="1"/>
          </p:cNvSpPr>
          <p:nvPr>
            <p:ph type="body" idx="1"/>
          </p:nvPr>
        </p:nvSpPr>
        <p:spPr>
          <a:xfrm>
            <a:off x="133850" y="1311300"/>
            <a:ext cx="2808000" cy="2034000"/>
          </a:xfrm>
          <a:prstGeom prst="rect">
            <a:avLst/>
          </a:prstGeom>
        </p:spPr>
        <p:txBody>
          <a:bodyPr spcFirstLastPara="1" wrap="square" lIns="91425" tIns="91425" rIns="91425" bIns="91425" anchor="t" anchorCtr="0">
            <a:normAutofit fontScale="47500"/>
          </a:bodyPr>
          <a:lstStyle/>
          <a:p>
            <a:pPr marL="457200" lvl="0" indent="-323952" algn="l" rtl="0">
              <a:spcBef>
                <a:spcPts val="0"/>
              </a:spcBef>
              <a:spcAft>
                <a:spcPts val="0"/>
              </a:spcAft>
              <a:buSzPct val="100000"/>
              <a:buFont typeface="Oswald"/>
              <a:buChar char="●"/>
            </a:pPr>
            <a:r>
              <a:rPr lang="en" sz="3161">
                <a:latin typeface="Oswald"/>
                <a:ea typeface="Oswald"/>
                <a:cs typeface="Oswald"/>
                <a:sym typeface="Oswald"/>
              </a:rPr>
              <a:t>Terrible, hard to remove plaque</a:t>
            </a:r>
            <a:endParaRPr sz="3161">
              <a:latin typeface="Oswald"/>
              <a:ea typeface="Oswald"/>
              <a:cs typeface="Oswald"/>
              <a:sym typeface="Oswald"/>
            </a:endParaRPr>
          </a:p>
          <a:p>
            <a:pPr marL="457200" lvl="0" indent="-323952" algn="l" rtl="0">
              <a:spcBef>
                <a:spcPts val="0"/>
              </a:spcBef>
              <a:spcAft>
                <a:spcPts val="0"/>
              </a:spcAft>
              <a:buSzPct val="100000"/>
              <a:buFont typeface="Oswald"/>
              <a:buChar char="●"/>
            </a:pPr>
            <a:r>
              <a:rPr lang="en" sz="3161">
                <a:latin typeface="Oswald"/>
                <a:ea typeface="Oswald"/>
                <a:cs typeface="Oswald"/>
                <a:sym typeface="Oswald"/>
              </a:rPr>
              <a:t>Bridge of calculus lower anterior</a:t>
            </a:r>
            <a:endParaRPr sz="3161">
              <a:latin typeface="Oswald"/>
              <a:ea typeface="Oswald"/>
              <a:cs typeface="Oswald"/>
              <a:sym typeface="Oswald"/>
            </a:endParaRPr>
          </a:p>
          <a:p>
            <a:pPr marL="457200" lvl="0" indent="-323952" algn="l" rtl="0">
              <a:spcBef>
                <a:spcPts val="0"/>
              </a:spcBef>
              <a:spcAft>
                <a:spcPts val="0"/>
              </a:spcAft>
              <a:buSzPct val="100000"/>
              <a:buFont typeface="Oswald"/>
              <a:buChar char="●"/>
            </a:pPr>
            <a:r>
              <a:rPr lang="en" sz="3161">
                <a:latin typeface="Oswald"/>
                <a:ea typeface="Oswald"/>
                <a:cs typeface="Oswald"/>
                <a:sym typeface="Oswald"/>
              </a:rPr>
              <a:t>Food debris around molars</a:t>
            </a:r>
            <a:endParaRPr sz="3161">
              <a:latin typeface="Oswald"/>
              <a:ea typeface="Oswald"/>
              <a:cs typeface="Oswald"/>
              <a:sym typeface="Oswald"/>
            </a:endParaRPr>
          </a:p>
          <a:p>
            <a:pPr marL="457200" lvl="0" indent="-323952" algn="l" rtl="0">
              <a:spcBef>
                <a:spcPts val="0"/>
              </a:spcBef>
              <a:spcAft>
                <a:spcPts val="0"/>
              </a:spcAft>
              <a:buSzPct val="100000"/>
              <a:buFont typeface="Oswald"/>
              <a:buChar char="●"/>
            </a:pPr>
            <a:r>
              <a:rPr lang="en" sz="3161">
                <a:latin typeface="Oswald"/>
                <a:ea typeface="Oswald"/>
                <a:cs typeface="Oswald"/>
                <a:sym typeface="Oswald"/>
              </a:rPr>
              <a:t>Cervical decay</a:t>
            </a:r>
            <a:endParaRPr sz="3161">
              <a:latin typeface="Oswald"/>
              <a:ea typeface="Oswald"/>
              <a:cs typeface="Oswald"/>
              <a:sym typeface="Oswald"/>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07" name="Google Shape;207;p39"/>
          <p:cNvPicPr preferRelativeResize="0"/>
          <p:nvPr/>
        </p:nvPicPr>
        <p:blipFill>
          <a:blip r:embed="rId3">
            <a:alphaModFix/>
          </a:blip>
          <a:stretch>
            <a:fillRect/>
          </a:stretch>
        </p:blipFill>
        <p:spPr>
          <a:xfrm>
            <a:off x="4317375" y="231350"/>
            <a:ext cx="3273075" cy="2458450"/>
          </a:xfrm>
          <a:prstGeom prst="rect">
            <a:avLst/>
          </a:prstGeom>
          <a:noFill/>
          <a:ln>
            <a:noFill/>
          </a:ln>
        </p:spPr>
      </p:pic>
      <p:pic>
        <p:nvPicPr>
          <p:cNvPr id="208" name="Google Shape;208;p39"/>
          <p:cNvPicPr preferRelativeResize="0"/>
          <p:nvPr/>
        </p:nvPicPr>
        <p:blipFill>
          <a:blip r:embed="rId4">
            <a:alphaModFix/>
          </a:blip>
          <a:stretch>
            <a:fillRect/>
          </a:stretch>
        </p:blipFill>
        <p:spPr>
          <a:xfrm>
            <a:off x="4336175" y="2850225"/>
            <a:ext cx="3235482" cy="2148899"/>
          </a:xfrm>
          <a:prstGeom prst="rect">
            <a:avLst/>
          </a:prstGeom>
          <a:noFill/>
          <a:ln>
            <a:noFill/>
          </a:ln>
        </p:spPr>
      </p:pic>
      <p:sp>
        <p:nvSpPr>
          <p:cNvPr id="209" name="Google Shape;209;p39"/>
          <p:cNvSpPr txBox="1">
            <a:spLocks noGrp="1"/>
          </p:cNvSpPr>
          <p:nvPr>
            <p:ph type="body" idx="1"/>
          </p:nvPr>
        </p:nvSpPr>
        <p:spPr>
          <a:xfrm>
            <a:off x="1449575" y="2957775"/>
            <a:ext cx="2649000" cy="1933800"/>
          </a:xfrm>
          <a:prstGeom prst="rect">
            <a:avLst/>
          </a:prstGeom>
        </p:spPr>
        <p:txBody>
          <a:bodyPr spcFirstLastPara="1" wrap="square" lIns="91425" tIns="91425" rIns="91425" bIns="91425" anchor="t" anchorCtr="0">
            <a:noAutofit/>
          </a:bodyPr>
          <a:lstStyle/>
          <a:p>
            <a:pPr marL="457200" lvl="0" indent="-315419" algn="l" rtl="0">
              <a:lnSpc>
                <a:spcPct val="95000"/>
              </a:lnSpc>
              <a:spcBef>
                <a:spcPts val="0"/>
              </a:spcBef>
              <a:spcAft>
                <a:spcPts val="0"/>
              </a:spcAft>
              <a:buClr>
                <a:schemeClr val="dk1"/>
              </a:buClr>
              <a:buSzPts val="1367"/>
              <a:buAutoNum type="alphaUcPeriod"/>
            </a:pPr>
            <a:r>
              <a:rPr lang="en" sz="1367">
                <a:solidFill>
                  <a:schemeClr val="dk1"/>
                </a:solidFill>
              </a:rPr>
              <a:t>They mouth breathe</a:t>
            </a:r>
            <a:endParaRPr sz="1367">
              <a:solidFill>
                <a:schemeClr val="dk1"/>
              </a:solidFill>
            </a:endParaRPr>
          </a:p>
          <a:p>
            <a:pPr marL="457200" lvl="0" indent="-315419" algn="l" rtl="0">
              <a:lnSpc>
                <a:spcPct val="95000"/>
              </a:lnSpc>
              <a:spcBef>
                <a:spcPts val="0"/>
              </a:spcBef>
              <a:spcAft>
                <a:spcPts val="0"/>
              </a:spcAft>
              <a:buClr>
                <a:schemeClr val="dk1"/>
              </a:buClr>
              <a:buSzPts val="1367"/>
              <a:buAutoNum type="alphaUcPeriod"/>
            </a:pPr>
            <a:r>
              <a:rPr lang="en" sz="1367">
                <a:solidFill>
                  <a:schemeClr val="dk1"/>
                </a:solidFill>
              </a:rPr>
              <a:t>They have a restricted tongue that can’t reach all around to find leftover food debris</a:t>
            </a:r>
            <a:endParaRPr sz="1367">
              <a:solidFill>
                <a:schemeClr val="dk1"/>
              </a:solidFill>
            </a:endParaRPr>
          </a:p>
          <a:p>
            <a:pPr marL="457200" lvl="0" indent="-315419" algn="l" rtl="0">
              <a:lnSpc>
                <a:spcPct val="95000"/>
              </a:lnSpc>
              <a:spcBef>
                <a:spcPts val="0"/>
              </a:spcBef>
              <a:spcAft>
                <a:spcPts val="0"/>
              </a:spcAft>
              <a:buClr>
                <a:schemeClr val="dk1"/>
              </a:buClr>
              <a:buSzPts val="1367"/>
              <a:buAutoNum type="alphaUcPeriod"/>
            </a:pPr>
            <a:r>
              <a:rPr lang="en" sz="1367">
                <a:solidFill>
                  <a:schemeClr val="dk1"/>
                </a:solidFill>
              </a:rPr>
              <a:t>They have a tongue thrust or reverse swallow leading to acid reflux</a:t>
            </a:r>
            <a:endParaRPr sz="1367">
              <a:solidFill>
                <a:schemeClr val="dk1"/>
              </a:solidFill>
            </a:endParaRPr>
          </a:p>
          <a:p>
            <a:pPr marL="457200" lvl="0" indent="-315419" algn="l" rtl="0">
              <a:lnSpc>
                <a:spcPct val="95000"/>
              </a:lnSpc>
              <a:spcBef>
                <a:spcPts val="0"/>
              </a:spcBef>
              <a:spcAft>
                <a:spcPts val="0"/>
              </a:spcAft>
              <a:buClr>
                <a:schemeClr val="dk1"/>
              </a:buClr>
              <a:buSzPts val="1367"/>
              <a:buAutoNum type="alphaUcPeriod"/>
            </a:pPr>
            <a:r>
              <a:rPr lang="en" sz="1367">
                <a:solidFill>
                  <a:schemeClr val="dk1"/>
                </a:solidFill>
              </a:rPr>
              <a:t>All of the above</a:t>
            </a:r>
            <a:endParaRPr sz="5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0"/>
          <p:cNvSpPr txBox="1"/>
          <p:nvPr/>
        </p:nvSpPr>
        <p:spPr>
          <a:xfrm>
            <a:off x="464700" y="172350"/>
            <a:ext cx="8214600" cy="505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600" u="sng">
                <a:solidFill>
                  <a:schemeClr val="dk1"/>
                </a:solidFill>
              </a:rPr>
              <a:t>Impacts of OMDs on oral health:</a:t>
            </a:r>
            <a:endParaRPr sz="2600" u="sng">
              <a:solidFill>
                <a:schemeClr val="dk1"/>
              </a:solidFill>
            </a:endParaRPr>
          </a:p>
          <a:p>
            <a:pPr marL="0" lvl="0" indent="0" algn="l" rtl="0">
              <a:lnSpc>
                <a:spcPct val="115000"/>
              </a:lnSpc>
              <a:spcBef>
                <a:spcPts val="1200"/>
              </a:spcBef>
              <a:spcAft>
                <a:spcPts val="0"/>
              </a:spcAft>
              <a:buNone/>
            </a:pPr>
            <a:r>
              <a:rPr lang="en" sz="1600">
                <a:solidFill>
                  <a:srgbClr val="D9D9D9"/>
                </a:solidFill>
              </a:rPr>
              <a:t>Mouth breathing</a:t>
            </a:r>
            <a:endParaRPr sz="1600">
              <a:solidFill>
                <a:srgbClr val="D9D9D9"/>
              </a:solidFill>
            </a:endParaRPr>
          </a:p>
          <a:p>
            <a:pPr marL="457200" lvl="0" indent="-330200" algn="l" rtl="0">
              <a:lnSpc>
                <a:spcPct val="115000"/>
              </a:lnSpc>
              <a:spcBef>
                <a:spcPts val="1200"/>
              </a:spcBef>
              <a:spcAft>
                <a:spcPts val="0"/>
              </a:spcAft>
              <a:buClr>
                <a:srgbClr val="D9D9D9"/>
              </a:buClr>
              <a:buSzPts val="1600"/>
              <a:buChar char="●"/>
            </a:pPr>
            <a:r>
              <a:rPr lang="en" sz="1600">
                <a:solidFill>
                  <a:srgbClr val="D9D9D9"/>
                </a:solidFill>
              </a:rPr>
              <a:t>        	drying the plaque/debris on the teeth</a:t>
            </a:r>
            <a:endParaRPr sz="1600">
              <a:solidFill>
                <a:srgbClr val="D9D9D9"/>
              </a:solidFill>
            </a:endParaRPr>
          </a:p>
          <a:p>
            <a:pPr marL="457200" lvl="0" indent="-330200" algn="l" rtl="0">
              <a:lnSpc>
                <a:spcPct val="115000"/>
              </a:lnSpc>
              <a:spcBef>
                <a:spcPts val="0"/>
              </a:spcBef>
              <a:spcAft>
                <a:spcPts val="0"/>
              </a:spcAft>
              <a:buClr>
                <a:srgbClr val="D9D9D9"/>
              </a:buClr>
              <a:buSzPts val="1600"/>
              <a:buChar char="●"/>
            </a:pPr>
            <a:r>
              <a:rPr lang="en" sz="1600">
                <a:solidFill>
                  <a:srgbClr val="D9D9D9"/>
                </a:solidFill>
              </a:rPr>
              <a:t>        	inflamed gingival tissues</a:t>
            </a:r>
            <a:endParaRPr sz="1600">
              <a:solidFill>
                <a:srgbClr val="D9D9D9"/>
              </a:solidFill>
            </a:endParaRPr>
          </a:p>
          <a:p>
            <a:pPr marL="457200" lvl="0" indent="-330200" algn="l" rtl="0">
              <a:lnSpc>
                <a:spcPct val="115000"/>
              </a:lnSpc>
              <a:spcBef>
                <a:spcPts val="0"/>
              </a:spcBef>
              <a:spcAft>
                <a:spcPts val="0"/>
              </a:spcAft>
              <a:buClr>
                <a:srgbClr val="D9D9D9"/>
              </a:buClr>
              <a:buSzPts val="1600"/>
              <a:buChar char="●"/>
            </a:pPr>
            <a:r>
              <a:rPr lang="en" sz="1600">
                <a:solidFill>
                  <a:srgbClr val="D9D9D9"/>
                </a:solidFill>
              </a:rPr>
              <a:t>        	inflamed throat tissues</a:t>
            </a:r>
            <a:endParaRPr sz="1600">
              <a:solidFill>
                <a:srgbClr val="D9D9D9"/>
              </a:solidFill>
            </a:endParaRPr>
          </a:p>
          <a:p>
            <a:pPr marL="0" lvl="0" indent="0" algn="l" rtl="0">
              <a:lnSpc>
                <a:spcPct val="115000"/>
              </a:lnSpc>
              <a:spcBef>
                <a:spcPts val="1200"/>
              </a:spcBef>
              <a:spcAft>
                <a:spcPts val="0"/>
              </a:spcAft>
              <a:buNone/>
            </a:pPr>
            <a:r>
              <a:rPr lang="en" sz="1600">
                <a:solidFill>
                  <a:srgbClr val="D9D9D9"/>
                </a:solidFill>
              </a:rPr>
              <a:t>        	</a:t>
            </a:r>
            <a:endParaRPr sz="1600">
              <a:solidFill>
                <a:srgbClr val="D9D9D9"/>
              </a:solidFill>
            </a:endParaRPr>
          </a:p>
          <a:p>
            <a:pPr marL="0" lvl="0" indent="0" algn="l" rtl="0">
              <a:lnSpc>
                <a:spcPct val="115000"/>
              </a:lnSpc>
              <a:spcBef>
                <a:spcPts val="1200"/>
              </a:spcBef>
              <a:spcAft>
                <a:spcPts val="0"/>
              </a:spcAft>
              <a:buNone/>
            </a:pPr>
            <a:r>
              <a:rPr lang="en" sz="1600">
                <a:solidFill>
                  <a:srgbClr val="D9D9D9"/>
                </a:solidFill>
              </a:rPr>
              <a:t>Limited tongue mobility to clean the debris from the teeth between brushing</a:t>
            </a:r>
            <a:endParaRPr sz="1600">
              <a:solidFill>
                <a:srgbClr val="D9D9D9"/>
              </a:solidFill>
            </a:endParaRPr>
          </a:p>
          <a:p>
            <a:pPr marL="0" lvl="0" indent="0" algn="l" rtl="0">
              <a:lnSpc>
                <a:spcPct val="115000"/>
              </a:lnSpc>
              <a:spcBef>
                <a:spcPts val="1200"/>
              </a:spcBef>
              <a:spcAft>
                <a:spcPts val="0"/>
              </a:spcAft>
              <a:buNone/>
            </a:pPr>
            <a:r>
              <a:rPr lang="en" sz="1600">
                <a:solidFill>
                  <a:srgbClr val="D9D9D9"/>
                </a:solidFill>
              </a:rPr>
              <a:t>Low tongue posture displaces the jaw</a:t>
            </a:r>
            <a:endParaRPr sz="1600">
              <a:solidFill>
                <a:srgbClr val="D9D9D9"/>
              </a:solidFill>
            </a:endParaRPr>
          </a:p>
          <a:p>
            <a:pPr marL="457200" lvl="0" indent="-330200" algn="l" rtl="0">
              <a:lnSpc>
                <a:spcPct val="115000"/>
              </a:lnSpc>
              <a:spcBef>
                <a:spcPts val="1200"/>
              </a:spcBef>
              <a:spcAft>
                <a:spcPts val="0"/>
              </a:spcAft>
              <a:buClr>
                <a:srgbClr val="D9D9D9"/>
              </a:buClr>
              <a:buSzPts val="1600"/>
              <a:buChar char="●"/>
            </a:pPr>
            <a:r>
              <a:rPr lang="en" sz="1600">
                <a:solidFill>
                  <a:srgbClr val="D9D9D9"/>
                </a:solidFill>
              </a:rPr>
              <a:t>        	Leads to more clenching</a:t>
            </a:r>
            <a:endParaRPr sz="1600">
              <a:solidFill>
                <a:srgbClr val="D9D9D9"/>
              </a:solidFill>
            </a:endParaRPr>
          </a:p>
          <a:p>
            <a:pPr marL="457200" lvl="0" indent="-330200" algn="l" rtl="0">
              <a:lnSpc>
                <a:spcPct val="115000"/>
              </a:lnSpc>
              <a:spcBef>
                <a:spcPts val="0"/>
              </a:spcBef>
              <a:spcAft>
                <a:spcPts val="0"/>
              </a:spcAft>
              <a:buClr>
                <a:srgbClr val="D9D9D9"/>
              </a:buClr>
              <a:buSzPts val="1600"/>
              <a:buChar char="●"/>
            </a:pPr>
            <a:r>
              <a:rPr lang="en" sz="1600">
                <a:solidFill>
                  <a:srgbClr val="D9D9D9"/>
                </a:solidFill>
              </a:rPr>
              <a:t>        	Leads to more grinding</a:t>
            </a:r>
            <a:endParaRPr sz="1600">
              <a:solidFill>
                <a:srgbClr val="D9D9D9"/>
              </a:solidFill>
            </a:endParaRPr>
          </a:p>
          <a:p>
            <a:pPr marL="457200" lvl="0" indent="-330200" algn="l" rtl="0">
              <a:lnSpc>
                <a:spcPct val="115000"/>
              </a:lnSpc>
              <a:spcBef>
                <a:spcPts val="0"/>
              </a:spcBef>
              <a:spcAft>
                <a:spcPts val="0"/>
              </a:spcAft>
              <a:buClr>
                <a:srgbClr val="D9D9D9"/>
              </a:buClr>
              <a:buSzPts val="1600"/>
              <a:buChar char="●"/>
            </a:pPr>
            <a:r>
              <a:rPr lang="en" sz="1600">
                <a:solidFill>
                  <a:srgbClr val="D9D9D9"/>
                </a:solidFill>
              </a:rPr>
              <a:t>        	Leads to more wear and cracking of the teeth</a:t>
            </a:r>
            <a:endParaRPr sz="1600">
              <a:solidFill>
                <a:srgbClr val="D9D9D9"/>
              </a:solidFill>
            </a:endParaRPr>
          </a:p>
          <a:p>
            <a:pPr marL="457200" lvl="0" indent="-330200" algn="l" rtl="0">
              <a:lnSpc>
                <a:spcPct val="115000"/>
              </a:lnSpc>
              <a:spcBef>
                <a:spcPts val="0"/>
              </a:spcBef>
              <a:spcAft>
                <a:spcPts val="0"/>
              </a:spcAft>
              <a:buClr>
                <a:srgbClr val="D9D9D9"/>
              </a:buClr>
              <a:buSzPts val="1600"/>
              <a:buChar char="●"/>
            </a:pPr>
            <a:r>
              <a:rPr lang="en" sz="1600">
                <a:solidFill>
                  <a:srgbClr val="D9D9D9"/>
                </a:solidFill>
              </a:rPr>
              <a:t>        	Leads to more narrowing of the dental arches/crowded teeth</a:t>
            </a:r>
            <a:endParaRPr sz="1600">
              <a:solidFill>
                <a:srgbClr val="D9D9D9"/>
              </a:solidFill>
            </a:endParaRPr>
          </a:p>
          <a:p>
            <a:pPr marL="0" lvl="0" indent="0" algn="l" rtl="0">
              <a:spcBef>
                <a:spcPts val="1200"/>
              </a:spcBef>
              <a:spcAft>
                <a:spcPts val="0"/>
              </a:spcAft>
              <a:buNone/>
            </a:pPr>
            <a:endParaRPr>
              <a:latin typeface="Average"/>
              <a:ea typeface="Average"/>
              <a:cs typeface="Average"/>
              <a:sym typeface="Average"/>
            </a:endParaRPr>
          </a:p>
        </p:txBody>
      </p:sp>
      <p:pic>
        <p:nvPicPr>
          <p:cNvPr id="215" name="Google Shape;215;p40"/>
          <p:cNvPicPr preferRelativeResize="0"/>
          <p:nvPr/>
        </p:nvPicPr>
        <p:blipFill>
          <a:blip r:embed="rId3">
            <a:alphaModFix/>
          </a:blip>
          <a:stretch>
            <a:fillRect/>
          </a:stretch>
        </p:blipFill>
        <p:spPr>
          <a:xfrm flipH="1">
            <a:off x="5508550" y="833750"/>
            <a:ext cx="720950" cy="1369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1"/>
          <p:cNvSpPr txBox="1"/>
          <p:nvPr/>
        </p:nvSpPr>
        <p:spPr>
          <a:xfrm>
            <a:off x="1186475" y="570750"/>
            <a:ext cx="54636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Oswald"/>
                <a:ea typeface="Oswald"/>
                <a:cs typeface="Oswald"/>
                <a:sym typeface="Oswald"/>
              </a:rPr>
              <a:t>Malocclusion</a:t>
            </a:r>
            <a:endParaRPr sz="3000">
              <a:solidFill>
                <a:schemeClr val="dk1"/>
              </a:solidFill>
              <a:latin typeface="Oswald"/>
              <a:ea typeface="Oswald"/>
              <a:cs typeface="Oswald"/>
              <a:sym typeface="Oswald"/>
            </a:endParaRPr>
          </a:p>
          <a:p>
            <a:pPr marL="457200" lvl="0" indent="-419100" algn="l" rtl="0">
              <a:spcBef>
                <a:spcPts val="0"/>
              </a:spcBef>
              <a:spcAft>
                <a:spcPts val="0"/>
              </a:spcAft>
              <a:buClr>
                <a:schemeClr val="dk1"/>
              </a:buClr>
              <a:buSzPts val="3000"/>
              <a:buFont typeface="Oswald"/>
              <a:buChar char="●"/>
            </a:pPr>
            <a:r>
              <a:rPr lang="en" sz="3000">
                <a:solidFill>
                  <a:schemeClr val="dk1"/>
                </a:solidFill>
                <a:latin typeface="Oswald"/>
                <a:ea typeface="Oswald"/>
                <a:cs typeface="Oswald"/>
                <a:sym typeface="Oswald"/>
              </a:rPr>
              <a:t>Why do they have crowding?</a:t>
            </a:r>
            <a:endParaRPr sz="3000">
              <a:solidFill>
                <a:schemeClr val="dk1"/>
              </a:solidFill>
              <a:latin typeface="Oswald"/>
              <a:ea typeface="Oswald"/>
              <a:cs typeface="Oswald"/>
              <a:sym typeface="Oswald"/>
            </a:endParaRPr>
          </a:p>
          <a:p>
            <a:pPr marL="457200" lvl="0" indent="-419100" algn="l" rtl="0">
              <a:spcBef>
                <a:spcPts val="0"/>
              </a:spcBef>
              <a:spcAft>
                <a:spcPts val="0"/>
              </a:spcAft>
              <a:buClr>
                <a:schemeClr val="dk1"/>
              </a:buClr>
              <a:buSzPts val="3000"/>
              <a:buFont typeface="Oswald"/>
              <a:buChar char="●"/>
            </a:pPr>
            <a:r>
              <a:rPr lang="en" sz="3000">
                <a:solidFill>
                  <a:schemeClr val="dk1"/>
                </a:solidFill>
                <a:latin typeface="Oswald"/>
                <a:ea typeface="Oswald"/>
                <a:cs typeface="Oswald"/>
                <a:sym typeface="Oswald"/>
              </a:rPr>
              <a:t>Why do they have an open bite? </a:t>
            </a:r>
            <a:endParaRPr sz="3000">
              <a:solidFill>
                <a:schemeClr val="dk1"/>
              </a:solidFill>
              <a:latin typeface="Oswald"/>
              <a:ea typeface="Oswald"/>
              <a:cs typeface="Oswald"/>
              <a:sym typeface="Oswald"/>
            </a:endParaRPr>
          </a:p>
          <a:p>
            <a:pPr marL="457200" lvl="0" indent="-419100" algn="l" rtl="0">
              <a:spcBef>
                <a:spcPts val="0"/>
              </a:spcBef>
              <a:spcAft>
                <a:spcPts val="0"/>
              </a:spcAft>
              <a:buClr>
                <a:schemeClr val="dk1"/>
              </a:buClr>
              <a:buSzPts val="3000"/>
              <a:buFont typeface="Oswald"/>
              <a:buChar char="●"/>
            </a:pPr>
            <a:r>
              <a:rPr lang="en" sz="3000">
                <a:solidFill>
                  <a:schemeClr val="dk1"/>
                </a:solidFill>
                <a:latin typeface="Oswald"/>
                <a:ea typeface="Oswald"/>
                <a:cs typeface="Oswald"/>
                <a:sym typeface="Oswald"/>
              </a:rPr>
              <a:t>Why do they have narrow dental arches? </a:t>
            </a:r>
            <a:endParaRPr sz="3000">
              <a:solidFill>
                <a:schemeClr val="dk1"/>
              </a:solidFill>
              <a:latin typeface="Oswald"/>
              <a:ea typeface="Oswald"/>
              <a:cs typeface="Oswald"/>
              <a:sym typeface="Oswald"/>
            </a:endParaRPr>
          </a:p>
          <a:p>
            <a:pPr marL="457200" lvl="0" indent="-381000" algn="l" rtl="0">
              <a:spcBef>
                <a:spcPts val="0"/>
              </a:spcBef>
              <a:spcAft>
                <a:spcPts val="0"/>
              </a:spcAft>
              <a:buClr>
                <a:schemeClr val="dk1"/>
              </a:buClr>
              <a:buSzPts val="2400"/>
              <a:buFont typeface="Average"/>
              <a:buChar char="●"/>
            </a:pPr>
            <a:r>
              <a:rPr lang="en" sz="3000">
                <a:solidFill>
                  <a:schemeClr val="dk1"/>
                </a:solidFill>
                <a:latin typeface="Oswald"/>
                <a:ea typeface="Oswald"/>
                <a:cs typeface="Oswald"/>
                <a:sym typeface="Oswald"/>
              </a:rPr>
              <a:t>Why have they had ortho relapse?</a:t>
            </a: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p:txBody>
      </p:sp>
      <p:sp>
        <p:nvSpPr>
          <p:cNvPr id="221" name="Google Shape;221;p41"/>
          <p:cNvSpPr txBox="1"/>
          <p:nvPr/>
        </p:nvSpPr>
        <p:spPr>
          <a:xfrm>
            <a:off x="450900" y="3526050"/>
            <a:ext cx="82422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solidFill>
                  <a:srgbClr val="FF0000"/>
                </a:solidFill>
                <a:latin typeface="Oswald"/>
                <a:ea typeface="Oswald"/>
                <a:cs typeface="Oswald"/>
                <a:sym typeface="Oswald"/>
              </a:rPr>
              <a:t>Because they have </a:t>
            </a:r>
            <a:endParaRPr sz="4000" b="1">
              <a:solidFill>
                <a:srgbClr val="FF0000"/>
              </a:solidFill>
              <a:latin typeface="Oswald"/>
              <a:ea typeface="Oswald"/>
              <a:cs typeface="Oswald"/>
              <a:sym typeface="Oswald"/>
            </a:endParaRPr>
          </a:p>
          <a:p>
            <a:pPr marL="0" lvl="0" indent="0" algn="ctr" rtl="0">
              <a:spcBef>
                <a:spcPts val="0"/>
              </a:spcBef>
              <a:spcAft>
                <a:spcPts val="0"/>
              </a:spcAft>
              <a:buNone/>
            </a:pPr>
            <a:r>
              <a:rPr lang="en" sz="4000" b="1">
                <a:solidFill>
                  <a:srgbClr val="FF0000"/>
                </a:solidFill>
                <a:latin typeface="Oswald"/>
                <a:ea typeface="Oswald"/>
                <a:cs typeface="Oswald"/>
                <a:sym typeface="Oswald"/>
              </a:rPr>
              <a:t>POOR Oral Rest Posture</a:t>
            </a:r>
            <a:endParaRPr>
              <a:latin typeface="Average"/>
              <a:ea typeface="Average"/>
              <a:cs typeface="Average"/>
              <a:sym typeface="Averag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2"/>
          <p:cNvSpPr txBox="1"/>
          <p:nvPr/>
        </p:nvSpPr>
        <p:spPr>
          <a:xfrm>
            <a:off x="1460400" y="1304525"/>
            <a:ext cx="6223200" cy="17238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CCCCCC"/>
              </a:buClr>
              <a:buSzPts val="2000"/>
              <a:buFont typeface="Oswald"/>
              <a:buChar char="●"/>
            </a:pPr>
            <a:r>
              <a:rPr lang="en" sz="2000">
                <a:solidFill>
                  <a:srgbClr val="CCCCCC"/>
                </a:solidFill>
                <a:latin typeface="Oswald"/>
                <a:ea typeface="Oswald"/>
                <a:cs typeface="Oswald"/>
                <a:sym typeface="Oswald"/>
              </a:rPr>
              <a:t>Lack of tongue and airway space</a:t>
            </a:r>
            <a:endParaRPr sz="2000">
              <a:solidFill>
                <a:srgbClr val="CCCCCC"/>
              </a:solidFill>
              <a:latin typeface="Oswald"/>
              <a:ea typeface="Oswald"/>
              <a:cs typeface="Oswald"/>
              <a:sym typeface="Oswald"/>
            </a:endParaRPr>
          </a:p>
          <a:p>
            <a:pPr marL="457200" lvl="0" indent="-355600" algn="l" rtl="0">
              <a:spcBef>
                <a:spcPts val="0"/>
              </a:spcBef>
              <a:spcAft>
                <a:spcPts val="0"/>
              </a:spcAft>
              <a:buClr>
                <a:srgbClr val="CCCCCC"/>
              </a:buClr>
              <a:buSzPts val="2000"/>
              <a:buFont typeface="Oswald"/>
              <a:buChar char="●"/>
            </a:pPr>
            <a:r>
              <a:rPr lang="en" sz="2000">
                <a:solidFill>
                  <a:srgbClr val="CCCCCC"/>
                </a:solidFill>
                <a:latin typeface="Oswald"/>
                <a:ea typeface="Oswald"/>
                <a:cs typeface="Oswald"/>
                <a:sym typeface="Oswald"/>
              </a:rPr>
              <a:t>Lack of proper function or mobility (tongue tie)</a:t>
            </a:r>
            <a:endParaRPr sz="2000">
              <a:solidFill>
                <a:srgbClr val="CCCCCC"/>
              </a:solidFill>
              <a:latin typeface="Oswald"/>
              <a:ea typeface="Oswald"/>
              <a:cs typeface="Oswald"/>
              <a:sym typeface="Oswald"/>
            </a:endParaRPr>
          </a:p>
          <a:p>
            <a:pPr marL="457200" lvl="0" indent="-355600" algn="l" rtl="0">
              <a:spcBef>
                <a:spcPts val="0"/>
              </a:spcBef>
              <a:spcAft>
                <a:spcPts val="0"/>
              </a:spcAft>
              <a:buClr>
                <a:srgbClr val="CCCCCC"/>
              </a:buClr>
              <a:buSzPts val="2000"/>
              <a:buFont typeface="Oswald"/>
              <a:buChar char="●"/>
            </a:pPr>
            <a:r>
              <a:rPr lang="en" sz="2000">
                <a:solidFill>
                  <a:srgbClr val="CCCCCC"/>
                </a:solidFill>
                <a:latin typeface="Oswald"/>
                <a:ea typeface="Oswald"/>
                <a:cs typeface="Oswald"/>
                <a:sym typeface="Oswald"/>
              </a:rPr>
              <a:t>Could be Both </a:t>
            </a:r>
            <a:endParaRPr sz="2000">
              <a:solidFill>
                <a:srgbClr val="CCCCCC"/>
              </a:solidFill>
              <a:latin typeface="Oswald"/>
              <a:ea typeface="Oswald"/>
              <a:cs typeface="Oswald"/>
              <a:sym typeface="Oswald"/>
            </a:endParaRPr>
          </a:p>
          <a:p>
            <a:pPr marL="457200" lvl="0" indent="0" algn="l" rtl="0">
              <a:spcBef>
                <a:spcPts val="0"/>
              </a:spcBef>
              <a:spcAft>
                <a:spcPts val="0"/>
              </a:spcAft>
              <a:buNone/>
            </a:pPr>
            <a:endParaRPr sz="2000">
              <a:solidFill>
                <a:srgbClr val="CCCCCC"/>
              </a:solidFill>
              <a:latin typeface="Oswald"/>
              <a:ea typeface="Oswald"/>
              <a:cs typeface="Oswald"/>
              <a:sym typeface="Oswald"/>
            </a:endParaRPr>
          </a:p>
          <a:p>
            <a:pPr marL="0" lvl="0" indent="0" algn="ctr" rtl="0">
              <a:spcBef>
                <a:spcPts val="0"/>
              </a:spcBef>
              <a:spcAft>
                <a:spcPts val="0"/>
              </a:spcAft>
              <a:buNone/>
            </a:pPr>
            <a:r>
              <a:rPr lang="en" sz="2000">
                <a:solidFill>
                  <a:srgbClr val="CCCCCC"/>
                </a:solidFill>
                <a:latin typeface="Oswald"/>
                <a:ea typeface="Oswald"/>
                <a:cs typeface="Oswald"/>
                <a:sym typeface="Oswald"/>
              </a:rPr>
              <a:t>These limit proper oral rest posture!</a:t>
            </a:r>
            <a:r>
              <a:rPr lang="en" sz="2000">
                <a:solidFill>
                  <a:srgbClr val="CCCCCC"/>
                </a:solidFill>
                <a:latin typeface="Average"/>
                <a:ea typeface="Average"/>
                <a:cs typeface="Average"/>
                <a:sym typeface="Average"/>
              </a:rPr>
              <a:t> </a:t>
            </a:r>
            <a:endParaRPr sz="2000">
              <a:solidFill>
                <a:srgbClr val="CCCCCC"/>
              </a:solidFill>
              <a:latin typeface="Average"/>
              <a:ea typeface="Average"/>
              <a:cs typeface="Average"/>
              <a:sym typeface="Average"/>
            </a:endParaRPr>
          </a:p>
        </p:txBody>
      </p:sp>
      <p:pic>
        <p:nvPicPr>
          <p:cNvPr id="227" name="Google Shape;227;p42"/>
          <p:cNvPicPr preferRelativeResize="0"/>
          <p:nvPr/>
        </p:nvPicPr>
        <p:blipFill>
          <a:blip r:embed="rId3">
            <a:alphaModFix/>
          </a:blip>
          <a:stretch>
            <a:fillRect/>
          </a:stretch>
        </p:blipFill>
        <p:spPr>
          <a:xfrm>
            <a:off x="677900" y="3028313"/>
            <a:ext cx="2313675" cy="1226225"/>
          </a:xfrm>
          <a:prstGeom prst="rect">
            <a:avLst/>
          </a:prstGeom>
          <a:noFill/>
          <a:ln>
            <a:noFill/>
          </a:ln>
        </p:spPr>
      </p:pic>
      <p:pic>
        <p:nvPicPr>
          <p:cNvPr id="228" name="Google Shape;228;p42"/>
          <p:cNvPicPr preferRelativeResize="0"/>
          <p:nvPr/>
        </p:nvPicPr>
        <p:blipFill rotWithShape="1">
          <a:blip r:embed="rId4">
            <a:alphaModFix/>
          </a:blip>
          <a:srcRect l="14269" t="24494" r="3581" b="25577"/>
          <a:stretch/>
        </p:blipFill>
        <p:spPr>
          <a:xfrm>
            <a:off x="3625250" y="3299550"/>
            <a:ext cx="1973776" cy="1499499"/>
          </a:xfrm>
          <a:prstGeom prst="rect">
            <a:avLst/>
          </a:prstGeom>
          <a:noFill/>
          <a:ln>
            <a:noFill/>
          </a:ln>
        </p:spPr>
      </p:pic>
      <p:sp>
        <p:nvSpPr>
          <p:cNvPr id="229" name="Google Shape;229;p42"/>
          <p:cNvSpPr txBox="1"/>
          <p:nvPr/>
        </p:nvSpPr>
        <p:spPr>
          <a:xfrm>
            <a:off x="275100" y="333600"/>
            <a:ext cx="85938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a:solidFill>
                  <a:schemeClr val="dk1"/>
                </a:solidFill>
                <a:latin typeface="Oswald"/>
                <a:ea typeface="Oswald"/>
                <a:cs typeface="Oswald"/>
                <a:sym typeface="Oswald"/>
              </a:rPr>
              <a:t>WHY OPEN BITE???</a:t>
            </a:r>
            <a:endParaRPr sz="2900">
              <a:solidFill>
                <a:schemeClr val="dk1"/>
              </a:solidFill>
              <a:latin typeface="Oswald"/>
              <a:ea typeface="Oswald"/>
              <a:cs typeface="Oswald"/>
              <a:sym typeface="Oswald"/>
            </a:endParaRPr>
          </a:p>
          <a:p>
            <a:pPr marL="0" lvl="0" indent="457200" algn="ctr" rtl="0">
              <a:spcBef>
                <a:spcPts val="0"/>
              </a:spcBef>
              <a:spcAft>
                <a:spcPts val="0"/>
              </a:spcAft>
              <a:buNone/>
            </a:pPr>
            <a:r>
              <a:rPr lang="en" sz="2900">
                <a:solidFill>
                  <a:schemeClr val="dk1"/>
                </a:solidFill>
                <a:latin typeface="Oswald"/>
                <a:ea typeface="Oswald"/>
                <a:cs typeface="Oswald"/>
                <a:sym typeface="Oswald"/>
              </a:rPr>
              <a:t>From the tongue resting against the teeth or interdentally</a:t>
            </a:r>
            <a:endParaRPr sz="2900">
              <a:solidFill>
                <a:schemeClr val="dk1"/>
              </a:solidFill>
              <a:latin typeface="Oswald"/>
              <a:ea typeface="Oswald"/>
              <a:cs typeface="Oswald"/>
              <a:sym typeface="Oswald"/>
            </a:endParaRPr>
          </a:p>
        </p:txBody>
      </p:sp>
      <p:pic>
        <p:nvPicPr>
          <p:cNvPr id="230" name="Google Shape;230;p42"/>
          <p:cNvPicPr preferRelativeResize="0"/>
          <p:nvPr/>
        </p:nvPicPr>
        <p:blipFill>
          <a:blip r:embed="rId5">
            <a:alphaModFix/>
          </a:blip>
          <a:stretch>
            <a:fillRect/>
          </a:stretch>
        </p:blipFill>
        <p:spPr>
          <a:xfrm>
            <a:off x="6232725" y="3028325"/>
            <a:ext cx="1744014" cy="1226225"/>
          </a:xfrm>
          <a:prstGeom prst="rect">
            <a:avLst/>
          </a:prstGeom>
          <a:noFill/>
          <a:ln>
            <a:noFill/>
          </a:ln>
        </p:spPr>
      </p:pic>
      <p:sp>
        <p:nvSpPr>
          <p:cNvPr id="231" name="Google Shape;231;p42"/>
          <p:cNvSpPr txBox="1"/>
          <p:nvPr/>
        </p:nvSpPr>
        <p:spPr>
          <a:xfrm>
            <a:off x="3871850" y="468180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FF0000"/>
                </a:solidFill>
                <a:latin typeface="Average"/>
                <a:ea typeface="Average"/>
                <a:cs typeface="Average"/>
                <a:sym typeface="Average"/>
              </a:rPr>
              <a:t>By: Felix Liao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3"/>
          <p:cNvPicPr preferRelativeResize="0"/>
          <p:nvPr/>
        </p:nvPicPr>
        <p:blipFill rotWithShape="1">
          <a:blip r:embed="rId3">
            <a:alphaModFix/>
          </a:blip>
          <a:srcRect l="1818" t="4546" r="1953" b="40475"/>
          <a:stretch/>
        </p:blipFill>
        <p:spPr>
          <a:xfrm>
            <a:off x="694825" y="1461400"/>
            <a:ext cx="4106574" cy="2542327"/>
          </a:xfrm>
          <a:prstGeom prst="rect">
            <a:avLst/>
          </a:prstGeom>
          <a:noFill/>
          <a:ln>
            <a:noFill/>
          </a:ln>
        </p:spPr>
      </p:pic>
      <p:pic>
        <p:nvPicPr>
          <p:cNvPr id="237" name="Google Shape;237;p43"/>
          <p:cNvPicPr preferRelativeResize="0"/>
          <p:nvPr/>
        </p:nvPicPr>
        <p:blipFill rotWithShape="1">
          <a:blip r:embed="rId3">
            <a:alphaModFix/>
          </a:blip>
          <a:srcRect t="64693" r="3157"/>
          <a:stretch/>
        </p:blipFill>
        <p:spPr>
          <a:xfrm>
            <a:off x="1608638" y="4141325"/>
            <a:ext cx="2278949" cy="900274"/>
          </a:xfrm>
          <a:prstGeom prst="rect">
            <a:avLst/>
          </a:prstGeom>
          <a:noFill/>
          <a:ln>
            <a:noFill/>
          </a:ln>
        </p:spPr>
      </p:pic>
      <p:sp>
        <p:nvSpPr>
          <p:cNvPr id="238" name="Google Shape;238;p43"/>
          <p:cNvSpPr txBox="1"/>
          <p:nvPr/>
        </p:nvSpPr>
        <p:spPr>
          <a:xfrm>
            <a:off x="2714425" y="4375913"/>
            <a:ext cx="1433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rgbClr val="1155CC"/>
                </a:solidFill>
                <a:latin typeface="Average"/>
                <a:ea typeface="Average"/>
                <a:cs typeface="Average"/>
                <a:sym typeface="Average"/>
              </a:rPr>
              <a:t>Dr. Colquitt, DDS</a:t>
            </a:r>
            <a:endParaRPr sz="800" b="1">
              <a:solidFill>
                <a:srgbClr val="1155CC"/>
              </a:solidFill>
              <a:latin typeface="Average"/>
              <a:ea typeface="Average"/>
              <a:cs typeface="Average"/>
              <a:sym typeface="Average"/>
            </a:endParaRPr>
          </a:p>
          <a:p>
            <a:pPr marL="0" lvl="0" indent="0" algn="l" rtl="0">
              <a:spcBef>
                <a:spcPts val="0"/>
              </a:spcBef>
              <a:spcAft>
                <a:spcPts val="0"/>
              </a:spcAft>
              <a:buNone/>
            </a:pPr>
            <a:r>
              <a:rPr lang="en" sz="800" b="1">
                <a:solidFill>
                  <a:srgbClr val="1155CC"/>
                </a:solidFill>
                <a:latin typeface="Average"/>
                <a:ea typeface="Average"/>
                <a:cs typeface="Average"/>
                <a:sym typeface="Average"/>
              </a:rPr>
              <a:t>Airway Circle 1/12/2023</a:t>
            </a:r>
            <a:endParaRPr sz="1100" b="1">
              <a:solidFill>
                <a:srgbClr val="1155CC"/>
              </a:solidFill>
              <a:latin typeface="Average"/>
              <a:ea typeface="Average"/>
              <a:cs typeface="Average"/>
              <a:sym typeface="Average"/>
            </a:endParaRPr>
          </a:p>
        </p:txBody>
      </p:sp>
      <p:pic>
        <p:nvPicPr>
          <p:cNvPr id="239" name="Google Shape;239;p43"/>
          <p:cNvPicPr preferRelativeResize="0"/>
          <p:nvPr/>
        </p:nvPicPr>
        <p:blipFill rotWithShape="1">
          <a:blip r:embed="rId4">
            <a:alphaModFix/>
          </a:blip>
          <a:srcRect t="24702" r="23041" b="29280"/>
          <a:stretch/>
        </p:blipFill>
        <p:spPr>
          <a:xfrm>
            <a:off x="5485925" y="1746862"/>
            <a:ext cx="2472850" cy="1971401"/>
          </a:xfrm>
          <a:prstGeom prst="rect">
            <a:avLst/>
          </a:prstGeom>
          <a:noFill/>
          <a:ln>
            <a:noFill/>
          </a:ln>
        </p:spPr>
      </p:pic>
      <p:sp>
        <p:nvSpPr>
          <p:cNvPr id="240" name="Google Shape;240;p43"/>
          <p:cNvSpPr txBox="1"/>
          <p:nvPr/>
        </p:nvSpPr>
        <p:spPr>
          <a:xfrm>
            <a:off x="764400" y="277100"/>
            <a:ext cx="76152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2"/>
                </a:solidFill>
                <a:latin typeface="Average"/>
                <a:ea typeface="Average"/>
                <a:cs typeface="Average"/>
                <a:sym typeface="Average"/>
              </a:rPr>
              <a:t>Tongue space!</a:t>
            </a:r>
            <a:endParaRPr sz="2400" b="1">
              <a:solidFill>
                <a:schemeClr val="lt2"/>
              </a:solidFill>
              <a:latin typeface="Average"/>
              <a:ea typeface="Average"/>
              <a:cs typeface="Average"/>
              <a:sym typeface="Average"/>
            </a:endParaRPr>
          </a:p>
          <a:p>
            <a:pPr marL="0" lvl="0" indent="0" algn="l" rtl="0">
              <a:spcBef>
                <a:spcPts val="0"/>
              </a:spcBef>
              <a:spcAft>
                <a:spcPts val="0"/>
              </a:spcAft>
              <a:buNone/>
            </a:pPr>
            <a:r>
              <a:rPr lang="en">
                <a:solidFill>
                  <a:schemeClr val="lt2"/>
                </a:solidFill>
                <a:latin typeface="Average"/>
                <a:ea typeface="Average"/>
                <a:cs typeface="Average"/>
                <a:sym typeface="Average"/>
              </a:rPr>
              <a:t>Have them do a tongue click; then freeze and hold what’s called a lingual palatal suction (LPS)</a:t>
            </a:r>
            <a:endParaRPr>
              <a:solidFill>
                <a:schemeClr val="lt2"/>
              </a:solidFill>
              <a:latin typeface="Average"/>
              <a:ea typeface="Average"/>
              <a:cs typeface="Average"/>
              <a:sym typeface="Average"/>
            </a:endParaRPr>
          </a:p>
          <a:p>
            <a:pPr marL="0" lvl="0" indent="0" algn="l" rtl="0">
              <a:spcBef>
                <a:spcPts val="0"/>
              </a:spcBef>
              <a:spcAft>
                <a:spcPts val="0"/>
              </a:spcAft>
              <a:buNone/>
            </a:pPr>
            <a:r>
              <a:rPr lang="en">
                <a:solidFill>
                  <a:schemeClr val="lt2"/>
                </a:solidFill>
                <a:latin typeface="Average"/>
                <a:ea typeface="Average"/>
                <a:cs typeface="Average"/>
                <a:sym typeface="Average"/>
              </a:rPr>
              <a:t>Does their tongue have adequate space? </a:t>
            </a:r>
            <a:endParaRPr>
              <a:solidFill>
                <a:schemeClr val="lt2"/>
              </a:solidFill>
              <a:latin typeface="Average"/>
              <a:ea typeface="Average"/>
              <a:cs typeface="Average"/>
              <a:sym typeface="Average"/>
            </a:endParaRPr>
          </a:p>
          <a:p>
            <a:pPr marL="0" lvl="0" indent="0" algn="l" rtl="0">
              <a:spcBef>
                <a:spcPts val="0"/>
              </a:spcBef>
              <a:spcAft>
                <a:spcPts val="0"/>
              </a:spcAft>
              <a:buNone/>
            </a:pPr>
            <a:r>
              <a:rPr lang="en">
                <a:solidFill>
                  <a:schemeClr val="lt2"/>
                </a:solidFill>
                <a:latin typeface="Average"/>
                <a:ea typeface="Average"/>
                <a:cs typeface="Average"/>
                <a:sym typeface="Average"/>
              </a:rPr>
              <a:t>Does it overflow onto the occlusal surfaces and by how much… Mild? Moderate? Severe? </a:t>
            </a:r>
            <a:endParaRPr>
              <a:solidFill>
                <a:schemeClr val="lt2"/>
              </a:solidFill>
              <a:latin typeface="Average"/>
              <a:ea typeface="Average"/>
              <a:cs typeface="Average"/>
              <a:sym typeface="Average"/>
            </a:endParaRPr>
          </a:p>
        </p:txBody>
      </p:sp>
      <p:cxnSp>
        <p:nvCxnSpPr>
          <p:cNvPr id="241" name="Google Shape;241;p43"/>
          <p:cNvCxnSpPr/>
          <p:nvPr/>
        </p:nvCxnSpPr>
        <p:spPr>
          <a:xfrm>
            <a:off x="6318150" y="2809300"/>
            <a:ext cx="929700" cy="57000"/>
          </a:xfrm>
          <a:prstGeom prst="straightConnector1">
            <a:avLst/>
          </a:prstGeom>
          <a:noFill/>
          <a:ln w="9525" cap="flat" cmpd="sng">
            <a:solidFill>
              <a:srgbClr val="FFFF00"/>
            </a:solidFill>
            <a:prstDash val="solid"/>
            <a:round/>
            <a:headEnd type="none" w="med" len="med"/>
            <a:tailEnd type="none" w="med" len="med"/>
          </a:ln>
        </p:spPr>
      </p:cxnSp>
      <p:cxnSp>
        <p:nvCxnSpPr>
          <p:cNvPr id="242" name="Google Shape;242;p43"/>
          <p:cNvCxnSpPr/>
          <p:nvPr/>
        </p:nvCxnSpPr>
        <p:spPr>
          <a:xfrm>
            <a:off x="1870100" y="2506050"/>
            <a:ext cx="1431600" cy="65700"/>
          </a:xfrm>
          <a:prstGeom prst="straightConnector1">
            <a:avLst/>
          </a:prstGeom>
          <a:noFill/>
          <a:ln w="9525" cap="flat" cmpd="sng">
            <a:solidFill>
              <a:srgbClr val="FFFF00"/>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6"/>
          <p:cNvPicPr preferRelativeResize="0"/>
          <p:nvPr/>
        </p:nvPicPr>
        <p:blipFill>
          <a:blip r:embed="rId3">
            <a:alphaModFix/>
          </a:blip>
          <a:stretch>
            <a:fillRect/>
          </a:stretch>
        </p:blipFill>
        <p:spPr>
          <a:xfrm>
            <a:off x="5045375" y="152400"/>
            <a:ext cx="3629024" cy="4838699"/>
          </a:xfrm>
          <a:prstGeom prst="rect">
            <a:avLst/>
          </a:prstGeom>
          <a:noFill/>
          <a:ln>
            <a:noFill/>
          </a:ln>
        </p:spPr>
      </p:pic>
      <p:sp>
        <p:nvSpPr>
          <p:cNvPr id="110" name="Google Shape;110;p26"/>
          <p:cNvSpPr txBox="1"/>
          <p:nvPr/>
        </p:nvSpPr>
        <p:spPr>
          <a:xfrm>
            <a:off x="298350" y="2414400"/>
            <a:ext cx="4279800" cy="257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C9DAF8"/>
                </a:solidFill>
              </a:rPr>
              <a:t>I graduated from </a:t>
            </a:r>
            <a:endParaRPr sz="1800">
              <a:solidFill>
                <a:srgbClr val="C9DAF8"/>
              </a:solidFill>
            </a:endParaRPr>
          </a:p>
          <a:p>
            <a:pPr marL="0" lvl="0" indent="0" algn="ctr" rtl="0">
              <a:spcBef>
                <a:spcPts val="0"/>
              </a:spcBef>
              <a:spcAft>
                <a:spcPts val="0"/>
              </a:spcAft>
              <a:buNone/>
            </a:pPr>
            <a:r>
              <a:rPr lang="en" sz="1800">
                <a:solidFill>
                  <a:srgbClr val="C9DAF8"/>
                </a:solidFill>
              </a:rPr>
              <a:t>The University of Texas, Houston Dental Branch in 2000.</a:t>
            </a:r>
            <a:endParaRPr sz="1800">
              <a:solidFill>
                <a:srgbClr val="C9DAF8"/>
              </a:solidFill>
              <a:latin typeface="Oswald"/>
              <a:ea typeface="Oswald"/>
              <a:cs typeface="Oswald"/>
              <a:sym typeface="Oswald"/>
            </a:endParaRPr>
          </a:p>
          <a:p>
            <a:pPr marL="0" lvl="0" indent="0" algn="ctr" rtl="0">
              <a:lnSpc>
                <a:spcPct val="110000"/>
              </a:lnSpc>
              <a:spcBef>
                <a:spcPts val="1200"/>
              </a:spcBef>
              <a:spcAft>
                <a:spcPts val="0"/>
              </a:spcAft>
              <a:buNone/>
            </a:pPr>
            <a:r>
              <a:rPr lang="en" sz="1800">
                <a:solidFill>
                  <a:srgbClr val="C9DAF8"/>
                </a:solidFill>
              </a:rPr>
              <a:t>I did my OMT training and  became board certified </a:t>
            </a:r>
            <a:endParaRPr sz="1800">
              <a:solidFill>
                <a:srgbClr val="C9DAF8"/>
              </a:solidFill>
            </a:endParaRPr>
          </a:p>
          <a:p>
            <a:pPr marL="0" lvl="0" indent="0" algn="ctr" rtl="0">
              <a:lnSpc>
                <a:spcPct val="110000"/>
              </a:lnSpc>
              <a:spcBef>
                <a:spcPts val="1200"/>
              </a:spcBef>
              <a:spcAft>
                <a:spcPts val="0"/>
              </a:spcAft>
              <a:buNone/>
            </a:pPr>
            <a:r>
              <a:rPr lang="en" sz="1800">
                <a:solidFill>
                  <a:srgbClr val="C9DAF8"/>
                </a:solidFill>
              </a:rPr>
              <a:t>with the IAOM </a:t>
            </a:r>
            <a:endParaRPr sz="1800">
              <a:solidFill>
                <a:srgbClr val="C9DAF8"/>
              </a:solidFill>
            </a:endParaRPr>
          </a:p>
          <a:p>
            <a:pPr marL="0" lvl="0" indent="0" algn="ctr" rtl="0">
              <a:lnSpc>
                <a:spcPct val="110000"/>
              </a:lnSpc>
              <a:spcBef>
                <a:spcPts val="1200"/>
              </a:spcBef>
              <a:spcAft>
                <a:spcPts val="200"/>
              </a:spcAft>
              <a:buNone/>
            </a:pPr>
            <a:r>
              <a:rPr lang="en" sz="1200">
                <a:solidFill>
                  <a:srgbClr val="C9DAF8"/>
                </a:solidFill>
              </a:rPr>
              <a:t>(International Association of Orofacial Myology).</a:t>
            </a:r>
            <a:endParaRPr sz="1200"/>
          </a:p>
        </p:txBody>
      </p:sp>
      <p:sp>
        <p:nvSpPr>
          <p:cNvPr id="111" name="Google Shape;111;p26"/>
          <p:cNvSpPr txBox="1"/>
          <p:nvPr/>
        </p:nvSpPr>
        <p:spPr>
          <a:xfrm>
            <a:off x="165300" y="413675"/>
            <a:ext cx="4545900" cy="88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71" b="1">
                <a:solidFill>
                  <a:schemeClr val="dk1"/>
                </a:solidFill>
              </a:rPr>
              <a:t>Susi Quintana, RDH, BS, COM</a:t>
            </a:r>
            <a:endParaRPr sz="2271" b="1">
              <a:solidFill>
                <a:schemeClr val="dk1"/>
              </a:solidFill>
            </a:endParaRPr>
          </a:p>
          <a:p>
            <a:pPr marL="0" lvl="0" indent="0" algn="ctr" rtl="0">
              <a:spcBef>
                <a:spcPts val="0"/>
              </a:spcBef>
              <a:spcAft>
                <a:spcPts val="0"/>
              </a:spcAft>
              <a:buNone/>
            </a:pPr>
            <a:r>
              <a:rPr lang="en" sz="2271" b="1">
                <a:solidFill>
                  <a:schemeClr val="dk1"/>
                </a:solidFill>
              </a:rPr>
              <a:t>Certified Orofacial Myologist</a:t>
            </a:r>
            <a:endParaRPr sz="2271" b="1">
              <a:solidFill>
                <a:schemeClr val="dk1"/>
              </a:solidFill>
            </a:endParaRPr>
          </a:p>
        </p:txBody>
      </p:sp>
      <p:sp>
        <p:nvSpPr>
          <p:cNvPr id="112" name="Google Shape;112;p26"/>
          <p:cNvSpPr txBox="1"/>
          <p:nvPr/>
        </p:nvSpPr>
        <p:spPr>
          <a:xfrm>
            <a:off x="240750" y="1595700"/>
            <a:ext cx="4395000" cy="81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60">
                <a:solidFill>
                  <a:srgbClr val="A4C2F4"/>
                </a:solidFill>
              </a:rPr>
              <a:t>Myofunctional Method, LLC</a:t>
            </a:r>
            <a:endParaRPr sz="2060">
              <a:solidFill>
                <a:srgbClr val="A4C2F4"/>
              </a:solidFill>
            </a:endParaRPr>
          </a:p>
          <a:p>
            <a:pPr marL="0" lvl="0" indent="0" algn="ctr" rtl="0">
              <a:spcBef>
                <a:spcPts val="0"/>
              </a:spcBef>
              <a:spcAft>
                <a:spcPts val="0"/>
              </a:spcAft>
              <a:buNone/>
            </a:pPr>
            <a:r>
              <a:rPr lang="en" sz="2060">
                <a:solidFill>
                  <a:srgbClr val="A4C2F4"/>
                </a:solidFill>
              </a:rPr>
              <a:t>HoustonMyofunctionalTherapy.com</a:t>
            </a:r>
            <a:endParaRPr sz="2060">
              <a:solidFill>
                <a:srgbClr val="A4C2F4"/>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4"/>
          <p:cNvPicPr preferRelativeResize="0"/>
          <p:nvPr/>
        </p:nvPicPr>
        <p:blipFill>
          <a:blip r:embed="rId3">
            <a:alphaModFix/>
          </a:blip>
          <a:stretch>
            <a:fillRect/>
          </a:stretch>
        </p:blipFill>
        <p:spPr>
          <a:xfrm>
            <a:off x="886000" y="766350"/>
            <a:ext cx="7279226" cy="3610775"/>
          </a:xfrm>
          <a:prstGeom prst="rect">
            <a:avLst/>
          </a:prstGeom>
          <a:noFill/>
          <a:ln>
            <a:noFill/>
          </a:ln>
        </p:spPr>
      </p:pic>
      <p:sp>
        <p:nvSpPr>
          <p:cNvPr id="248" name="Google Shape;248;p44"/>
          <p:cNvSpPr txBox="1"/>
          <p:nvPr/>
        </p:nvSpPr>
        <p:spPr>
          <a:xfrm>
            <a:off x="5236775" y="1972050"/>
            <a:ext cx="2383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FF0000"/>
                </a:solidFill>
                <a:latin typeface="Average"/>
                <a:ea typeface="Average"/>
                <a:cs typeface="Average"/>
                <a:sym typeface="Average"/>
              </a:rPr>
              <a:t>Thank you Dr. Zaghi</a:t>
            </a:r>
            <a:endParaRPr sz="1200" b="1">
              <a:solidFill>
                <a:srgbClr val="FF0000"/>
              </a:solidFill>
              <a:latin typeface="Average"/>
              <a:ea typeface="Average"/>
              <a:cs typeface="Average"/>
              <a:sym typeface="Average"/>
            </a:endParaRPr>
          </a:p>
          <a:p>
            <a:pPr marL="0" lvl="0" indent="0" algn="ctr" rtl="0">
              <a:spcBef>
                <a:spcPts val="0"/>
              </a:spcBef>
              <a:spcAft>
                <a:spcPts val="0"/>
              </a:spcAft>
              <a:buNone/>
            </a:pPr>
            <a:r>
              <a:rPr lang="en" sz="1200" b="1">
                <a:solidFill>
                  <a:srgbClr val="FF0000"/>
                </a:solidFill>
                <a:latin typeface="Average"/>
                <a:ea typeface="Average"/>
                <a:cs typeface="Average"/>
                <a:sym typeface="Average"/>
              </a:rPr>
              <a:t>&amp;</a:t>
            </a:r>
            <a:endParaRPr sz="1200" b="1">
              <a:solidFill>
                <a:srgbClr val="FF0000"/>
              </a:solidFill>
              <a:latin typeface="Average"/>
              <a:ea typeface="Average"/>
              <a:cs typeface="Average"/>
              <a:sym typeface="Average"/>
            </a:endParaRPr>
          </a:p>
          <a:p>
            <a:pPr marL="0" lvl="0" indent="0" algn="ctr" rtl="0">
              <a:spcBef>
                <a:spcPts val="0"/>
              </a:spcBef>
              <a:spcAft>
                <a:spcPts val="0"/>
              </a:spcAft>
              <a:buNone/>
            </a:pPr>
            <a:r>
              <a:rPr lang="en" sz="1200" b="1">
                <a:solidFill>
                  <a:srgbClr val="FF0000"/>
                </a:solidFill>
                <a:latin typeface="Average"/>
                <a:ea typeface="Average"/>
                <a:cs typeface="Average"/>
                <a:sym typeface="Average"/>
              </a:rPr>
              <a:t>The Breathe Institute</a:t>
            </a:r>
            <a:endParaRPr sz="5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5"/>
          <p:cNvSpPr txBox="1">
            <a:spLocks noGrp="1"/>
          </p:cNvSpPr>
          <p:nvPr>
            <p:ph type="title"/>
          </p:nvPr>
        </p:nvSpPr>
        <p:spPr>
          <a:xfrm>
            <a:off x="423900" y="180275"/>
            <a:ext cx="3032700" cy="548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t>Intermolar width:</a:t>
            </a:r>
            <a:endParaRPr sz="3000" b="1"/>
          </a:p>
        </p:txBody>
      </p:sp>
      <p:sp>
        <p:nvSpPr>
          <p:cNvPr id="254" name="Google Shape;254;p45"/>
          <p:cNvSpPr txBox="1">
            <a:spLocks noGrp="1"/>
          </p:cNvSpPr>
          <p:nvPr>
            <p:ph type="body" idx="1"/>
          </p:nvPr>
        </p:nvSpPr>
        <p:spPr>
          <a:xfrm>
            <a:off x="311700" y="640600"/>
            <a:ext cx="3257100" cy="4341900"/>
          </a:xfrm>
          <a:prstGeom prst="rect">
            <a:avLst/>
          </a:prstGeom>
        </p:spPr>
        <p:txBody>
          <a:bodyPr spcFirstLastPara="1" wrap="square" lIns="91425" tIns="91425" rIns="91425" bIns="91425" anchor="t" anchorCtr="0">
            <a:normAutofit fontScale="47500" lnSpcReduction="10000"/>
          </a:bodyPr>
          <a:lstStyle/>
          <a:p>
            <a:pPr marL="0" lvl="0" indent="0" algn="l" rtl="0">
              <a:spcBef>
                <a:spcPts val="1200"/>
              </a:spcBef>
              <a:spcAft>
                <a:spcPts val="0"/>
              </a:spcAft>
              <a:buNone/>
            </a:pPr>
            <a:r>
              <a:rPr lang="en" sz="3000">
                <a:solidFill>
                  <a:schemeClr val="dk1"/>
                </a:solidFill>
                <a:latin typeface="Arial"/>
                <a:ea typeface="Arial"/>
                <a:cs typeface="Arial"/>
                <a:sym typeface="Arial"/>
              </a:rPr>
              <a:t>Is there an ideal palate width?  NO   	</a:t>
            </a:r>
            <a:endParaRPr sz="3000">
              <a:solidFill>
                <a:schemeClr val="dk1"/>
              </a:solidFill>
              <a:latin typeface="Arial"/>
              <a:ea typeface="Arial"/>
              <a:cs typeface="Arial"/>
              <a:sym typeface="Arial"/>
            </a:endParaRPr>
          </a:p>
          <a:p>
            <a:pPr marL="0" lvl="0" indent="0" algn="l" rtl="0">
              <a:spcBef>
                <a:spcPts val="1200"/>
              </a:spcBef>
              <a:spcAft>
                <a:spcPts val="0"/>
              </a:spcAft>
              <a:buNone/>
            </a:pPr>
            <a:r>
              <a:rPr lang="en" sz="3000">
                <a:solidFill>
                  <a:schemeClr val="dk1"/>
                </a:solidFill>
                <a:latin typeface="Arial"/>
                <a:ea typeface="Arial"/>
                <a:cs typeface="Arial"/>
                <a:sym typeface="Arial"/>
              </a:rPr>
              <a:t>38-40mm is great according to The Breathe Institute</a:t>
            </a:r>
            <a:endParaRPr sz="3000">
              <a:solidFill>
                <a:schemeClr val="dk1"/>
              </a:solidFill>
              <a:latin typeface="Arial"/>
              <a:ea typeface="Arial"/>
              <a:cs typeface="Arial"/>
              <a:sym typeface="Arial"/>
            </a:endParaRPr>
          </a:p>
          <a:p>
            <a:pPr marL="0" lvl="0" indent="0" algn="l" rtl="0">
              <a:spcBef>
                <a:spcPts val="1200"/>
              </a:spcBef>
              <a:spcAft>
                <a:spcPts val="0"/>
              </a:spcAft>
              <a:buNone/>
            </a:pPr>
            <a:r>
              <a:rPr lang="en" sz="3000">
                <a:solidFill>
                  <a:schemeClr val="dk1"/>
                </a:solidFill>
                <a:latin typeface="Arial"/>
                <a:ea typeface="Arial"/>
                <a:cs typeface="Arial"/>
                <a:sym typeface="Arial"/>
              </a:rPr>
              <a:t>But really 36mm for women and 40 for men</a:t>
            </a:r>
            <a:endParaRPr sz="3000">
              <a:solidFill>
                <a:schemeClr val="dk1"/>
              </a:solidFill>
              <a:latin typeface="Arial"/>
              <a:ea typeface="Arial"/>
              <a:cs typeface="Arial"/>
              <a:sym typeface="Arial"/>
            </a:endParaRPr>
          </a:p>
          <a:p>
            <a:pPr marL="0" lvl="0" indent="0" algn="l" rtl="0">
              <a:spcBef>
                <a:spcPts val="1200"/>
              </a:spcBef>
              <a:spcAft>
                <a:spcPts val="0"/>
              </a:spcAft>
              <a:buNone/>
            </a:pPr>
            <a:r>
              <a:rPr lang="en" sz="3000">
                <a:solidFill>
                  <a:schemeClr val="dk1"/>
                </a:solidFill>
                <a:latin typeface="Arial"/>
                <a:ea typeface="Arial"/>
                <a:cs typeface="Arial"/>
                <a:sym typeface="Arial"/>
              </a:rPr>
              <a:t>Depends on other things as well so I don’t just go off measurements:</a:t>
            </a:r>
            <a:endParaRPr sz="3000">
              <a:solidFill>
                <a:schemeClr val="dk1"/>
              </a:solidFill>
              <a:latin typeface="Arial"/>
              <a:ea typeface="Arial"/>
              <a:cs typeface="Arial"/>
              <a:sym typeface="Arial"/>
            </a:endParaRPr>
          </a:p>
          <a:p>
            <a:pPr marL="457200" lvl="0" indent="-319087" algn="l" rtl="0">
              <a:spcBef>
                <a:spcPts val="1200"/>
              </a:spcBef>
              <a:spcAft>
                <a:spcPts val="0"/>
              </a:spcAft>
              <a:buClr>
                <a:schemeClr val="dk1"/>
              </a:buClr>
              <a:buSzPct val="100000"/>
              <a:buFont typeface="Arial"/>
              <a:buChar char="●"/>
            </a:pPr>
            <a:r>
              <a:rPr lang="en" sz="3000">
                <a:solidFill>
                  <a:schemeClr val="dk1"/>
                </a:solidFill>
                <a:latin typeface="Arial"/>
                <a:ea typeface="Arial"/>
                <a:cs typeface="Arial"/>
                <a:sym typeface="Arial"/>
              </a:rPr>
              <a:t>Tongue size </a:t>
            </a:r>
            <a:endParaRPr sz="3000">
              <a:solidFill>
                <a:schemeClr val="dk1"/>
              </a:solidFill>
              <a:latin typeface="Arial"/>
              <a:ea typeface="Arial"/>
              <a:cs typeface="Arial"/>
              <a:sym typeface="Arial"/>
            </a:endParaRPr>
          </a:p>
          <a:p>
            <a:pPr marL="457200" lvl="0" indent="-319087" algn="l" rtl="0">
              <a:spcBef>
                <a:spcPts val="0"/>
              </a:spcBef>
              <a:spcAft>
                <a:spcPts val="0"/>
              </a:spcAft>
              <a:buClr>
                <a:schemeClr val="dk1"/>
              </a:buClr>
              <a:buSzPct val="100000"/>
              <a:buFont typeface="Arial"/>
              <a:buChar char="●"/>
            </a:pPr>
            <a:r>
              <a:rPr lang="en" sz="3000">
                <a:solidFill>
                  <a:schemeClr val="dk1"/>
                </a:solidFill>
                <a:latin typeface="Arial"/>
                <a:ea typeface="Arial"/>
                <a:cs typeface="Arial"/>
                <a:sym typeface="Arial"/>
              </a:rPr>
              <a:t>Palate height</a:t>
            </a:r>
            <a:endParaRPr sz="3000">
              <a:solidFill>
                <a:schemeClr val="dk1"/>
              </a:solidFill>
              <a:latin typeface="Arial"/>
              <a:ea typeface="Arial"/>
              <a:cs typeface="Arial"/>
              <a:sym typeface="Arial"/>
            </a:endParaRPr>
          </a:p>
          <a:p>
            <a:pPr marL="457200" lvl="0" indent="-319087" algn="l" rtl="0">
              <a:spcBef>
                <a:spcPts val="0"/>
              </a:spcBef>
              <a:spcAft>
                <a:spcPts val="0"/>
              </a:spcAft>
              <a:buClr>
                <a:schemeClr val="dk1"/>
              </a:buClr>
              <a:buSzPct val="100000"/>
              <a:buFont typeface="Arial"/>
              <a:buChar char="●"/>
            </a:pPr>
            <a:r>
              <a:rPr lang="en" sz="3000">
                <a:solidFill>
                  <a:schemeClr val="dk1"/>
                </a:solidFill>
                <a:latin typeface="Arial"/>
                <a:ea typeface="Arial"/>
                <a:cs typeface="Arial"/>
                <a:sym typeface="Arial"/>
              </a:rPr>
              <a:t>Size of the mandible</a:t>
            </a:r>
            <a:endParaRPr sz="3000">
              <a:solidFill>
                <a:schemeClr val="dk1"/>
              </a:solidFill>
              <a:latin typeface="Arial"/>
              <a:ea typeface="Arial"/>
              <a:cs typeface="Arial"/>
              <a:sym typeface="Arial"/>
            </a:endParaRPr>
          </a:p>
          <a:p>
            <a:pPr marL="457200" lvl="0" indent="-319087" algn="l" rtl="0">
              <a:spcBef>
                <a:spcPts val="0"/>
              </a:spcBef>
              <a:spcAft>
                <a:spcPts val="0"/>
              </a:spcAft>
              <a:buClr>
                <a:schemeClr val="dk1"/>
              </a:buClr>
              <a:buSzPct val="100000"/>
              <a:buFont typeface="Arial"/>
              <a:buChar char="●"/>
            </a:pPr>
            <a:r>
              <a:rPr lang="en" sz="3000">
                <a:solidFill>
                  <a:schemeClr val="dk1"/>
                </a:solidFill>
                <a:latin typeface="Arial"/>
                <a:ea typeface="Arial"/>
                <a:cs typeface="Arial"/>
                <a:sym typeface="Arial"/>
              </a:rPr>
              <a:t>Occlusion</a:t>
            </a:r>
            <a:endParaRPr sz="3000">
              <a:solidFill>
                <a:schemeClr val="dk1"/>
              </a:solidFill>
              <a:latin typeface="Arial"/>
              <a:ea typeface="Arial"/>
              <a:cs typeface="Arial"/>
              <a:sym typeface="Arial"/>
            </a:endParaRPr>
          </a:p>
          <a:p>
            <a:pPr marL="457200" lvl="0" indent="-319087" algn="l" rtl="0">
              <a:spcBef>
                <a:spcPts val="0"/>
              </a:spcBef>
              <a:spcAft>
                <a:spcPts val="0"/>
              </a:spcAft>
              <a:buClr>
                <a:schemeClr val="dk1"/>
              </a:buClr>
              <a:buSzPct val="100000"/>
              <a:buFont typeface="Arial"/>
              <a:buChar char="●"/>
            </a:pPr>
            <a:r>
              <a:rPr lang="en" sz="3000">
                <a:solidFill>
                  <a:schemeClr val="dk1"/>
                </a:solidFill>
                <a:latin typeface="Arial"/>
                <a:ea typeface="Arial"/>
                <a:cs typeface="Arial"/>
                <a:sym typeface="Arial"/>
              </a:rPr>
              <a:t>Face height/shape</a:t>
            </a:r>
            <a:endParaRPr sz="3000">
              <a:solidFill>
                <a:schemeClr val="dk1"/>
              </a:solidFill>
              <a:latin typeface="Arial"/>
              <a:ea typeface="Arial"/>
              <a:cs typeface="Arial"/>
              <a:sym typeface="Arial"/>
            </a:endParaRPr>
          </a:p>
          <a:p>
            <a:pPr marL="0" lvl="0" indent="0" algn="ctr" rtl="0">
              <a:spcBef>
                <a:spcPts val="1200"/>
              </a:spcBef>
              <a:spcAft>
                <a:spcPts val="1200"/>
              </a:spcAft>
              <a:buNone/>
            </a:pPr>
            <a:endParaRPr sz="2400">
              <a:solidFill>
                <a:schemeClr val="dk1"/>
              </a:solidFill>
            </a:endParaRPr>
          </a:p>
        </p:txBody>
      </p:sp>
      <p:sp>
        <p:nvSpPr>
          <p:cNvPr id="255" name="Google Shape;255;p45"/>
          <p:cNvSpPr txBox="1"/>
          <p:nvPr/>
        </p:nvSpPr>
        <p:spPr>
          <a:xfrm>
            <a:off x="3955775" y="3545150"/>
            <a:ext cx="47280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9FC5E8"/>
                </a:solidFill>
                <a:latin typeface="Average"/>
                <a:ea typeface="Average"/>
                <a:cs typeface="Average"/>
                <a:sym typeface="Average"/>
              </a:rPr>
              <a:t> </a:t>
            </a: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Main rule of thumb is in order to maintain that width – you need to keep your tongue in your palate with nasal breathing all day and all night.</a:t>
            </a:r>
            <a:endParaRPr>
              <a:solidFill>
                <a:schemeClr val="dk1"/>
              </a:solidFill>
            </a:endParaRPr>
          </a:p>
          <a:p>
            <a:pPr marL="0" lvl="0" indent="0" algn="l" rtl="0">
              <a:spcBef>
                <a:spcPts val="0"/>
              </a:spcBef>
              <a:spcAft>
                <a:spcPts val="0"/>
              </a:spcAft>
              <a:buNone/>
            </a:pPr>
            <a:endParaRPr>
              <a:solidFill>
                <a:srgbClr val="9FC5E8"/>
              </a:solidFill>
              <a:latin typeface="Average"/>
              <a:ea typeface="Average"/>
              <a:cs typeface="Average"/>
              <a:sym typeface="Average"/>
            </a:endParaRPr>
          </a:p>
          <a:p>
            <a:pPr marL="0" lvl="0" indent="0" algn="l" rtl="0">
              <a:spcBef>
                <a:spcPts val="0"/>
              </a:spcBef>
              <a:spcAft>
                <a:spcPts val="0"/>
              </a:spcAft>
              <a:buNone/>
            </a:pPr>
            <a:endParaRPr>
              <a:solidFill>
                <a:srgbClr val="9FC5E8"/>
              </a:solidFill>
              <a:latin typeface="Average"/>
              <a:ea typeface="Average"/>
              <a:cs typeface="Average"/>
              <a:sym typeface="Average"/>
            </a:endParaRPr>
          </a:p>
        </p:txBody>
      </p:sp>
      <p:pic>
        <p:nvPicPr>
          <p:cNvPr id="256" name="Google Shape;256;p45"/>
          <p:cNvPicPr preferRelativeResize="0"/>
          <p:nvPr/>
        </p:nvPicPr>
        <p:blipFill rotWithShape="1">
          <a:blip r:embed="rId3">
            <a:alphaModFix/>
          </a:blip>
          <a:srcRect l="12375" t="16939" r="10517" b="28871"/>
          <a:stretch/>
        </p:blipFill>
        <p:spPr>
          <a:xfrm>
            <a:off x="3673425" y="728374"/>
            <a:ext cx="2866400" cy="2233375"/>
          </a:xfrm>
          <a:prstGeom prst="rect">
            <a:avLst/>
          </a:prstGeom>
          <a:noFill/>
          <a:ln>
            <a:noFill/>
          </a:ln>
        </p:spPr>
      </p:pic>
      <p:sp>
        <p:nvSpPr>
          <p:cNvPr id="257" name="Google Shape;257;p45"/>
          <p:cNvSpPr txBox="1"/>
          <p:nvPr/>
        </p:nvSpPr>
        <p:spPr>
          <a:xfrm>
            <a:off x="6738725" y="898413"/>
            <a:ext cx="1986900" cy="189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rgbClr val="FFD966"/>
                </a:solidFill>
                <a:latin typeface="Average"/>
                <a:ea typeface="Average"/>
                <a:cs typeface="Average"/>
                <a:sym typeface="Average"/>
              </a:rPr>
              <a:t>According to Dr. Ben Miraglia with Airway Health Solutions:</a:t>
            </a:r>
            <a:endParaRPr sz="1200">
              <a:solidFill>
                <a:srgbClr val="FFD966"/>
              </a:solidFill>
              <a:latin typeface="Average"/>
              <a:ea typeface="Average"/>
              <a:cs typeface="Average"/>
              <a:sym typeface="Average"/>
            </a:endParaRPr>
          </a:p>
          <a:p>
            <a:pPr marL="0" lvl="0" indent="0" algn="ctr" rtl="0">
              <a:lnSpc>
                <a:spcPct val="115000"/>
              </a:lnSpc>
              <a:spcBef>
                <a:spcPts val="1200"/>
              </a:spcBef>
              <a:spcAft>
                <a:spcPts val="0"/>
              </a:spcAft>
              <a:buNone/>
            </a:pPr>
            <a:r>
              <a:rPr lang="en" sz="1200">
                <a:solidFill>
                  <a:srgbClr val="FFD966"/>
                </a:solidFill>
                <a:latin typeface="Average"/>
                <a:ea typeface="Average"/>
                <a:cs typeface="Average"/>
                <a:sym typeface="Average"/>
              </a:rPr>
              <a:t>Age 8 = 35mm+</a:t>
            </a:r>
            <a:endParaRPr sz="1200">
              <a:solidFill>
                <a:srgbClr val="FFD966"/>
              </a:solidFill>
              <a:latin typeface="Average"/>
              <a:ea typeface="Average"/>
              <a:cs typeface="Average"/>
              <a:sym typeface="Average"/>
            </a:endParaRPr>
          </a:p>
          <a:p>
            <a:pPr marL="0" lvl="0" indent="0" algn="ctr" rtl="0">
              <a:lnSpc>
                <a:spcPct val="115000"/>
              </a:lnSpc>
              <a:spcBef>
                <a:spcPts val="1200"/>
              </a:spcBef>
              <a:spcAft>
                <a:spcPts val="0"/>
              </a:spcAft>
              <a:buNone/>
            </a:pPr>
            <a:r>
              <a:rPr lang="en" sz="1200">
                <a:solidFill>
                  <a:srgbClr val="FFD966"/>
                </a:solidFill>
                <a:latin typeface="Average"/>
                <a:ea typeface="Average"/>
                <a:cs typeface="Average"/>
                <a:sym typeface="Average"/>
              </a:rPr>
              <a:t>Age 12 = 40mm+</a:t>
            </a:r>
            <a:endParaRPr sz="1200">
              <a:solidFill>
                <a:srgbClr val="FFD966"/>
              </a:solidFill>
              <a:latin typeface="Average"/>
              <a:ea typeface="Average"/>
              <a:cs typeface="Average"/>
              <a:sym typeface="Average"/>
            </a:endParaRPr>
          </a:p>
          <a:p>
            <a:pPr marL="0" lvl="0" indent="0" algn="ctr" rtl="0">
              <a:lnSpc>
                <a:spcPct val="115000"/>
              </a:lnSpc>
              <a:spcBef>
                <a:spcPts val="1200"/>
              </a:spcBef>
              <a:spcAft>
                <a:spcPts val="1200"/>
              </a:spcAft>
              <a:buNone/>
            </a:pPr>
            <a:r>
              <a:rPr lang="en" sz="1200">
                <a:solidFill>
                  <a:srgbClr val="FFD966"/>
                </a:solidFill>
                <a:latin typeface="Average"/>
                <a:ea typeface="Average"/>
                <a:cs typeface="Average"/>
                <a:sym typeface="Average"/>
              </a:rPr>
              <a:t>Age 18+ = 45mm+</a:t>
            </a:r>
            <a:endParaRPr sz="1200">
              <a:solidFill>
                <a:srgbClr val="FFD966"/>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6"/>
          <p:cNvSpPr txBox="1">
            <a:spLocks noGrp="1"/>
          </p:cNvSpPr>
          <p:nvPr>
            <p:ph type="title"/>
          </p:nvPr>
        </p:nvSpPr>
        <p:spPr>
          <a:xfrm>
            <a:off x="456900" y="3812875"/>
            <a:ext cx="4115100" cy="1234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en" sz="4020"/>
              <a:t>Tooth grinding/wear</a:t>
            </a:r>
            <a:endParaRPr sz="4020"/>
          </a:p>
        </p:txBody>
      </p:sp>
      <p:pic>
        <p:nvPicPr>
          <p:cNvPr id="263" name="Google Shape;263;p46"/>
          <p:cNvPicPr preferRelativeResize="0"/>
          <p:nvPr/>
        </p:nvPicPr>
        <p:blipFill>
          <a:blip r:embed="rId3">
            <a:alphaModFix/>
          </a:blip>
          <a:stretch>
            <a:fillRect/>
          </a:stretch>
        </p:blipFill>
        <p:spPr>
          <a:xfrm>
            <a:off x="497224" y="1093000"/>
            <a:ext cx="3931574" cy="2604674"/>
          </a:xfrm>
          <a:prstGeom prst="rect">
            <a:avLst/>
          </a:prstGeom>
          <a:noFill/>
          <a:ln>
            <a:noFill/>
          </a:ln>
        </p:spPr>
      </p:pic>
      <p:pic>
        <p:nvPicPr>
          <p:cNvPr id="264" name="Google Shape;264;p46"/>
          <p:cNvPicPr preferRelativeResize="0"/>
          <p:nvPr/>
        </p:nvPicPr>
        <p:blipFill rotWithShape="1">
          <a:blip r:embed="rId4">
            <a:alphaModFix/>
          </a:blip>
          <a:srcRect l="34465" t="30681" r="13855" b="28890"/>
          <a:stretch/>
        </p:blipFill>
        <p:spPr>
          <a:xfrm>
            <a:off x="4951325" y="345575"/>
            <a:ext cx="3494256" cy="2050175"/>
          </a:xfrm>
          <a:prstGeom prst="rect">
            <a:avLst/>
          </a:prstGeom>
          <a:noFill/>
          <a:ln>
            <a:noFill/>
          </a:ln>
        </p:spPr>
      </p:pic>
      <p:pic>
        <p:nvPicPr>
          <p:cNvPr id="265" name="Google Shape;265;p46"/>
          <p:cNvPicPr preferRelativeResize="0"/>
          <p:nvPr/>
        </p:nvPicPr>
        <p:blipFill>
          <a:blip r:embed="rId5">
            <a:alphaModFix/>
          </a:blip>
          <a:stretch>
            <a:fillRect/>
          </a:stretch>
        </p:blipFill>
        <p:spPr>
          <a:xfrm>
            <a:off x="4951325" y="2869900"/>
            <a:ext cx="3494251" cy="2121200"/>
          </a:xfrm>
          <a:prstGeom prst="rect">
            <a:avLst/>
          </a:prstGeom>
          <a:noFill/>
          <a:ln>
            <a:noFill/>
          </a:ln>
        </p:spPr>
      </p:pic>
      <p:sp>
        <p:nvSpPr>
          <p:cNvPr id="266" name="Google Shape;266;p46"/>
          <p:cNvSpPr/>
          <p:nvPr/>
        </p:nvSpPr>
        <p:spPr>
          <a:xfrm rot="-7666330">
            <a:off x="7095921" y="3791637"/>
            <a:ext cx="483900" cy="502686"/>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67" name="Google Shape;267;p46"/>
          <p:cNvSpPr txBox="1"/>
          <p:nvPr/>
        </p:nvSpPr>
        <p:spPr>
          <a:xfrm>
            <a:off x="7095950" y="4122325"/>
            <a:ext cx="2769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FF00"/>
                </a:solidFill>
                <a:latin typeface="Average"/>
                <a:ea typeface="Average"/>
                <a:cs typeface="Average"/>
                <a:sym typeface="Average"/>
              </a:rPr>
              <a:t>NARROW </a:t>
            </a:r>
            <a:endParaRPr b="1">
              <a:solidFill>
                <a:srgbClr val="00FF00"/>
              </a:solidFill>
              <a:latin typeface="Average"/>
              <a:ea typeface="Average"/>
              <a:cs typeface="Average"/>
              <a:sym typeface="Average"/>
            </a:endParaRPr>
          </a:p>
          <a:p>
            <a:pPr marL="0" lvl="0" indent="0" algn="l" rtl="0">
              <a:spcBef>
                <a:spcPts val="0"/>
              </a:spcBef>
              <a:spcAft>
                <a:spcPts val="0"/>
              </a:spcAft>
              <a:buNone/>
            </a:pPr>
            <a:r>
              <a:rPr lang="en" b="1">
                <a:solidFill>
                  <a:srgbClr val="00FF00"/>
                </a:solidFill>
                <a:latin typeface="Average"/>
                <a:ea typeface="Average"/>
                <a:cs typeface="Average"/>
                <a:sym typeface="Average"/>
              </a:rPr>
              <a:t>MAXILLA</a:t>
            </a:r>
            <a:endParaRPr b="1">
              <a:solidFill>
                <a:srgbClr val="00FF00"/>
              </a:solidFill>
              <a:latin typeface="Average"/>
              <a:ea typeface="Average"/>
              <a:cs typeface="Average"/>
              <a:sym typeface="Averag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1"/>
        <p:cNvGrpSpPr/>
        <p:nvPr/>
      </p:nvGrpSpPr>
      <p:grpSpPr>
        <a:xfrm>
          <a:off x="0" y="0"/>
          <a:ext cx="0" cy="0"/>
          <a:chOff x="0" y="0"/>
          <a:chExt cx="0" cy="0"/>
        </a:xfrm>
      </p:grpSpPr>
      <p:pic>
        <p:nvPicPr>
          <p:cNvPr id="272" name="Google Shape;272;p47"/>
          <p:cNvPicPr preferRelativeResize="0"/>
          <p:nvPr/>
        </p:nvPicPr>
        <p:blipFill>
          <a:blip r:embed="rId3">
            <a:alphaModFix/>
          </a:blip>
          <a:stretch>
            <a:fillRect/>
          </a:stretch>
        </p:blipFill>
        <p:spPr>
          <a:xfrm>
            <a:off x="152400" y="152400"/>
            <a:ext cx="8839200" cy="4749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8"/>
          <p:cNvPicPr preferRelativeResize="0"/>
          <p:nvPr/>
        </p:nvPicPr>
        <p:blipFill>
          <a:blip r:embed="rId3">
            <a:alphaModFix/>
          </a:blip>
          <a:stretch>
            <a:fillRect/>
          </a:stretch>
        </p:blipFill>
        <p:spPr>
          <a:xfrm>
            <a:off x="2052175" y="184550"/>
            <a:ext cx="5039649" cy="3779725"/>
          </a:xfrm>
          <a:prstGeom prst="rect">
            <a:avLst/>
          </a:prstGeom>
          <a:noFill/>
          <a:ln>
            <a:noFill/>
          </a:ln>
        </p:spPr>
      </p:pic>
      <p:sp>
        <p:nvSpPr>
          <p:cNvPr id="278" name="Google Shape;278;p48"/>
          <p:cNvSpPr txBox="1"/>
          <p:nvPr/>
        </p:nvSpPr>
        <p:spPr>
          <a:xfrm>
            <a:off x="1001825" y="3964275"/>
            <a:ext cx="70374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Average"/>
                <a:ea typeface="Average"/>
                <a:cs typeface="Average"/>
                <a:sym typeface="Average"/>
              </a:rPr>
              <a:t>CPR: Mandible/Jaw thrust = getting the tongue out of the way!!</a:t>
            </a:r>
            <a:endParaRPr sz="1800">
              <a:solidFill>
                <a:schemeClr val="dk1"/>
              </a:solidFill>
              <a:latin typeface="Average"/>
              <a:ea typeface="Average"/>
              <a:cs typeface="Average"/>
              <a:sym typeface="Average"/>
            </a:endParaRPr>
          </a:p>
          <a:p>
            <a:pPr marL="0" lvl="0" indent="0" algn="ctr" rtl="0">
              <a:spcBef>
                <a:spcPts val="0"/>
              </a:spcBef>
              <a:spcAft>
                <a:spcPts val="0"/>
              </a:spcAft>
              <a:buNone/>
            </a:pPr>
            <a:r>
              <a:rPr lang="en" sz="1800">
                <a:solidFill>
                  <a:schemeClr val="dk1"/>
                </a:solidFill>
                <a:latin typeface="Average"/>
                <a:ea typeface="Average"/>
                <a:cs typeface="Average"/>
                <a:sym typeface="Average"/>
              </a:rPr>
              <a:t>Just like grinding…</a:t>
            </a:r>
            <a:endParaRPr sz="1800">
              <a:solidFill>
                <a:schemeClr val="dk1"/>
              </a:solidFill>
              <a:latin typeface="Average"/>
              <a:ea typeface="Average"/>
              <a:cs typeface="Average"/>
              <a:sym typeface="Average"/>
            </a:endParaRPr>
          </a:p>
          <a:p>
            <a:pPr marL="0" lvl="0" indent="0" algn="ctr" rtl="0">
              <a:spcBef>
                <a:spcPts val="0"/>
              </a:spcBef>
              <a:spcAft>
                <a:spcPts val="0"/>
              </a:spcAft>
              <a:buNone/>
            </a:pPr>
            <a:r>
              <a:rPr lang="en" sz="1800">
                <a:solidFill>
                  <a:schemeClr val="dk1"/>
                </a:solidFill>
                <a:latin typeface="Average"/>
                <a:ea typeface="Average"/>
                <a:cs typeface="Average"/>
                <a:sym typeface="Average"/>
              </a:rPr>
              <a:t>Just like a mandibular advancement appliance (MAD)</a:t>
            </a:r>
            <a:endParaRPr sz="1800">
              <a:solidFill>
                <a:schemeClr val="dk1"/>
              </a:solidFill>
              <a:latin typeface="Average"/>
              <a:ea typeface="Average"/>
              <a:cs typeface="Average"/>
              <a:sym typeface="Averag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pic>
        <p:nvPicPr>
          <p:cNvPr id="283" name="Google Shape;283;p49"/>
          <p:cNvPicPr preferRelativeResize="0"/>
          <p:nvPr/>
        </p:nvPicPr>
        <p:blipFill>
          <a:blip r:embed="rId3">
            <a:alphaModFix/>
          </a:blip>
          <a:stretch>
            <a:fillRect/>
          </a:stretch>
        </p:blipFill>
        <p:spPr>
          <a:xfrm>
            <a:off x="5894975" y="2009775"/>
            <a:ext cx="3004199" cy="3004199"/>
          </a:xfrm>
          <a:prstGeom prst="rect">
            <a:avLst/>
          </a:prstGeom>
          <a:noFill/>
          <a:ln>
            <a:noFill/>
          </a:ln>
        </p:spPr>
      </p:pic>
      <p:pic>
        <p:nvPicPr>
          <p:cNvPr id="284" name="Google Shape;284;p49"/>
          <p:cNvPicPr preferRelativeResize="0"/>
          <p:nvPr/>
        </p:nvPicPr>
        <p:blipFill>
          <a:blip r:embed="rId4">
            <a:alphaModFix/>
          </a:blip>
          <a:stretch>
            <a:fillRect/>
          </a:stretch>
        </p:blipFill>
        <p:spPr>
          <a:xfrm>
            <a:off x="0" y="0"/>
            <a:ext cx="4718576" cy="2736100"/>
          </a:xfrm>
          <a:prstGeom prst="rect">
            <a:avLst/>
          </a:prstGeom>
          <a:noFill/>
          <a:ln>
            <a:noFill/>
          </a:ln>
        </p:spPr>
      </p:pic>
      <p:pic>
        <p:nvPicPr>
          <p:cNvPr id="285" name="Google Shape;285;p49"/>
          <p:cNvPicPr preferRelativeResize="0"/>
          <p:nvPr/>
        </p:nvPicPr>
        <p:blipFill>
          <a:blip r:embed="rId5">
            <a:alphaModFix/>
          </a:blip>
          <a:stretch>
            <a:fillRect/>
          </a:stretch>
        </p:blipFill>
        <p:spPr>
          <a:xfrm>
            <a:off x="4324975" y="1643063"/>
            <a:ext cx="1714500" cy="1857375"/>
          </a:xfrm>
          <a:prstGeom prst="rect">
            <a:avLst/>
          </a:prstGeom>
          <a:noFill/>
          <a:ln>
            <a:noFill/>
          </a:ln>
        </p:spPr>
      </p:pic>
      <p:pic>
        <p:nvPicPr>
          <p:cNvPr id="286" name="Google Shape;286;p49"/>
          <p:cNvPicPr preferRelativeResize="0"/>
          <p:nvPr/>
        </p:nvPicPr>
        <p:blipFill>
          <a:blip r:embed="rId6">
            <a:alphaModFix/>
          </a:blip>
          <a:stretch>
            <a:fillRect/>
          </a:stretch>
        </p:blipFill>
        <p:spPr>
          <a:xfrm>
            <a:off x="330600" y="2912650"/>
            <a:ext cx="720950" cy="1369101"/>
          </a:xfrm>
          <a:prstGeom prst="rect">
            <a:avLst/>
          </a:prstGeom>
          <a:noFill/>
          <a:ln>
            <a:noFill/>
          </a:ln>
        </p:spPr>
      </p:pic>
      <p:pic>
        <p:nvPicPr>
          <p:cNvPr id="287" name="Google Shape;287;p49"/>
          <p:cNvPicPr preferRelativeResize="0"/>
          <p:nvPr/>
        </p:nvPicPr>
        <p:blipFill>
          <a:blip r:embed="rId7">
            <a:alphaModFix/>
          </a:blip>
          <a:stretch>
            <a:fillRect/>
          </a:stretch>
        </p:blipFill>
        <p:spPr>
          <a:xfrm>
            <a:off x="1277913" y="3169350"/>
            <a:ext cx="2162749" cy="1622074"/>
          </a:xfrm>
          <a:prstGeom prst="rect">
            <a:avLst/>
          </a:prstGeom>
          <a:noFill/>
          <a:ln>
            <a:noFill/>
          </a:ln>
        </p:spPr>
      </p:pic>
      <p:pic>
        <p:nvPicPr>
          <p:cNvPr id="288" name="Google Shape;288;p49"/>
          <p:cNvPicPr preferRelativeResize="0"/>
          <p:nvPr/>
        </p:nvPicPr>
        <p:blipFill rotWithShape="1">
          <a:blip r:embed="rId8">
            <a:alphaModFix/>
          </a:blip>
          <a:srcRect l="4888" t="3812" r="6717" b="22293"/>
          <a:stretch/>
        </p:blipFill>
        <p:spPr>
          <a:xfrm>
            <a:off x="6426138" y="383275"/>
            <a:ext cx="1941877" cy="1259799"/>
          </a:xfrm>
          <a:prstGeom prst="rect">
            <a:avLst/>
          </a:prstGeom>
          <a:noFill/>
          <a:ln>
            <a:noFill/>
          </a:ln>
        </p:spPr>
      </p:pic>
      <p:sp>
        <p:nvSpPr>
          <p:cNvPr id="289" name="Google Shape;289;p49"/>
          <p:cNvSpPr txBox="1"/>
          <p:nvPr/>
        </p:nvSpPr>
        <p:spPr>
          <a:xfrm>
            <a:off x="3559975" y="3733263"/>
            <a:ext cx="2479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CC0000"/>
                </a:solidFill>
                <a:latin typeface="Average"/>
                <a:ea typeface="Average"/>
                <a:cs typeface="Average"/>
                <a:sym typeface="Average"/>
              </a:rPr>
              <a:t>We don’t grow out of airway and sleep disorders…</a:t>
            </a:r>
            <a:endParaRPr b="1">
              <a:solidFill>
                <a:srgbClr val="CC0000"/>
              </a:solidFill>
              <a:latin typeface="Average"/>
              <a:ea typeface="Average"/>
              <a:cs typeface="Average"/>
              <a:sym typeface="Average"/>
            </a:endParaRPr>
          </a:p>
          <a:p>
            <a:pPr marL="0" lvl="0" indent="0" algn="l" rtl="0">
              <a:spcBef>
                <a:spcPts val="0"/>
              </a:spcBef>
              <a:spcAft>
                <a:spcPts val="0"/>
              </a:spcAft>
              <a:buNone/>
            </a:pPr>
            <a:endParaRPr b="1">
              <a:solidFill>
                <a:srgbClr val="CC0000"/>
              </a:solidFill>
              <a:latin typeface="Average"/>
              <a:ea typeface="Average"/>
              <a:cs typeface="Average"/>
              <a:sym typeface="Average"/>
            </a:endParaRPr>
          </a:p>
          <a:p>
            <a:pPr marL="0" lvl="0" indent="0" algn="l" rtl="0">
              <a:spcBef>
                <a:spcPts val="0"/>
              </a:spcBef>
              <a:spcAft>
                <a:spcPts val="0"/>
              </a:spcAft>
              <a:buNone/>
            </a:pPr>
            <a:r>
              <a:rPr lang="en" b="1">
                <a:solidFill>
                  <a:srgbClr val="CC0000"/>
                </a:solidFill>
                <a:latin typeface="Average"/>
                <a:ea typeface="Average"/>
                <a:cs typeface="Average"/>
                <a:sym typeface="Average"/>
              </a:rPr>
              <a:t>We grow into them!</a:t>
            </a:r>
            <a:endParaRPr b="1">
              <a:solidFill>
                <a:srgbClr val="CC0000"/>
              </a:solidFill>
              <a:latin typeface="Average"/>
              <a:ea typeface="Average"/>
              <a:cs typeface="Average"/>
              <a:sym typeface="Averag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0"/>
          <p:cNvSpPr txBox="1">
            <a:spLocks noGrp="1"/>
          </p:cNvSpPr>
          <p:nvPr>
            <p:ph type="title"/>
          </p:nvPr>
        </p:nvSpPr>
        <p:spPr>
          <a:xfrm>
            <a:off x="799950" y="1725000"/>
            <a:ext cx="7723500" cy="16935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4044"/>
              <a:t>How do we help them?</a:t>
            </a:r>
            <a:endParaRPr sz="4044"/>
          </a:p>
          <a:p>
            <a:pPr marL="0" lvl="0" indent="0" algn="ctr" rtl="0">
              <a:spcBef>
                <a:spcPts val="0"/>
              </a:spcBef>
              <a:spcAft>
                <a:spcPts val="0"/>
              </a:spcAft>
              <a:buNone/>
            </a:pPr>
            <a:r>
              <a:rPr lang="en" sz="4044"/>
              <a:t>By creating</a:t>
            </a:r>
            <a:endParaRPr sz="4044"/>
          </a:p>
          <a:p>
            <a:pPr marL="0" lvl="0" indent="0" algn="ctr" rtl="0">
              <a:spcBef>
                <a:spcPts val="0"/>
              </a:spcBef>
              <a:spcAft>
                <a:spcPts val="0"/>
              </a:spcAft>
              <a:buNone/>
            </a:pPr>
            <a:r>
              <a:rPr lang="en"/>
              <a:t> </a:t>
            </a:r>
            <a:r>
              <a:rPr lang="en" sz="4444" b="1">
                <a:solidFill>
                  <a:srgbClr val="9FC5E8"/>
                </a:solidFill>
                <a:latin typeface="Arial"/>
                <a:ea typeface="Arial"/>
                <a:cs typeface="Arial"/>
                <a:sym typeface="Arial"/>
              </a:rPr>
              <a:t>The Airway Team™</a:t>
            </a:r>
            <a:endParaRPr sz="4444">
              <a:solidFill>
                <a:srgbClr val="9FC5E8"/>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1"/>
          <p:cNvSpPr txBox="1">
            <a:spLocks noGrp="1"/>
          </p:cNvSpPr>
          <p:nvPr>
            <p:ph type="body" idx="1"/>
          </p:nvPr>
        </p:nvSpPr>
        <p:spPr>
          <a:xfrm>
            <a:off x="302550" y="445875"/>
            <a:ext cx="8538900" cy="390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What's the order of referrals and treatment?  </a:t>
            </a:r>
            <a:endParaRPr sz="2400"/>
          </a:p>
          <a:p>
            <a:pPr marL="0" lvl="0" indent="0" algn="l" rtl="0">
              <a:spcBef>
                <a:spcPts val="0"/>
              </a:spcBef>
              <a:spcAft>
                <a:spcPts val="0"/>
              </a:spcAft>
              <a:buNone/>
            </a:pPr>
            <a:r>
              <a:rPr lang="en" sz="2400"/>
              <a:t>Where do we start?</a:t>
            </a:r>
            <a:endParaRPr sz="2400"/>
          </a:p>
          <a:p>
            <a:pPr marL="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Can they nose breathe?</a:t>
            </a:r>
            <a:endParaRPr sz="2400"/>
          </a:p>
          <a:p>
            <a:pPr marL="457200" lvl="0" indent="-381000" algn="l" rtl="0">
              <a:spcBef>
                <a:spcPts val="0"/>
              </a:spcBef>
              <a:spcAft>
                <a:spcPts val="0"/>
              </a:spcAft>
              <a:buSzPts val="2400"/>
              <a:buChar char="●"/>
            </a:pPr>
            <a:r>
              <a:rPr lang="en" sz="2400"/>
              <a:t>What are their symptoms?</a:t>
            </a:r>
            <a:endParaRPr sz="2400"/>
          </a:p>
          <a:p>
            <a:pPr marL="457200" lvl="0" indent="-381000" algn="l" rtl="0">
              <a:spcBef>
                <a:spcPts val="0"/>
              </a:spcBef>
              <a:spcAft>
                <a:spcPts val="0"/>
              </a:spcAft>
              <a:buSzPts val="2400"/>
              <a:buChar char="●"/>
            </a:pPr>
            <a:r>
              <a:rPr lang="en" sz="2400"/>
              <a:t>What are their chief complaints?</a:t>
            </a:r>
            <a:endParaRPr sz="2400"/>
          </a:p>
          <a:p>
            <a:pPr marL="457200" lvl="0" indent="-381000" algn="l" rtl="0">
              <a:spcBef>
                <a:spcPts val="0"/>
              </a:spcBef>
              <a:spcAft>
                <a:spcPts val="0"/>
              </a:spcAft>
              <a:buSzPts val="2400"/>
              <a:buChar char="●"/>
            </a:pPr>
            <a:r>
              <a:rPr lang="en" sz="2400"/>
              <a:t>Have they had a sleep study? </a:t>
            </a:r>
            <a:endParaRPr sz="2400"/>
          </a:p>
          <a:p>
            <a:pPr marL="457200" lvl="0" indent="-381000" algn="l" rtl="0">
              <a:spcBef>
                <a:spcPts val="0"/>
              </a:spcBef>
              <a:spcAft>
                <a:spcPts val="0"/>
              </a:spcAft>
              <a:buSzPts val="2400"/>
              <a:buChar char="●"/>
            </a:pPr>
            <a:r>
              <a:rPr lang="en" sz="2400"/>
              <a:t>Do they have adequate tooth, tongue, and airway space?</a:t>
            </a:r>
            <a:endParaRPr sz="2400"/>
          </a:p>
          <a:p>
            <a:pPr marL="457200" lvl="0" indent="-381000" algn="l" rtl="0">
              <a:spcBef>
                <a:spcPts val="0"/>
              </a:spcBef>
              <a:spcAft>
                <a:spcPts val="0"/>
              </a:spcAft>
              <a:buSzPts val="2400"/>
              <a:buChar char="●"/>
            </a:pPr>
            <a:r>
              <a:rPr lang="en" sz="2400"/>
              <a:t>Do they have obvious oral ties limiting lip closure and tongue posture?</a:t>
            </a:r>
            <a:endParaRPr sz="2400"/>
          </a:p>
          <a:p>
            <a:pPr marL="0" lvl="0" indent="0" algn="l" rtl="0">
              <a:spcBef>
                <a:spcPts val="0"/>
              </a:spcBef>
              <a:spcAft>
                <a:spcPts val="0"/>
              </a:spcAft>
              <a:buNone/>
            </a:pPr>
            <a:endParaRPr sz="2400"/>
          </a:p>
        </p:txBody>
      </p:sp>
      <p:sp>
        <p:nvSpPr>
          <p:cNvPr id="300" name="Google Shape;300;p51"/>
          <p:cNvSpPr txBox="1"/>
          <p:nvPr/>
        </p:nvSpPr>
        <p:spPr>
          <a:xfrm>
            <a:off x="1275750" y="4154650"/>
            <a:ext cx="6592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CC0000"/>
                </a:solidFill>
                <a:latin typeface="Oswald"/>
                <a:ea typeface="Oswald"/>
                <a:cs typeface="Oswald"/>
                <a:sym typeface="Oswald"/>
              </a:rPr>
              <a:t>Do they have proper oral rest posture?</a:t>
            </a:r>
            <a:endParaRPr sz="3000" b="1">
              <a:solidFill>
                <a:srgbClr val="CC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2"/>
          <p:cNvSpPr txBox="1">
            <a:spLocks noGrp="1"/>
          </p:cNvSpPr>
          <p:nvPr>
            <p:ph type="body" idx="1"/>
          </p:nvPr>
        </p:nvSpPr>
        <p:spPr>
          <a:xfrm>
            <a:off x="418150" y="997575"/>
            <a:ext cx="8593800" cy="4040700"/>
          </a:xfrm>
          <a:prstGeom prst="rect">
            <a:avLst/>
          </a:prstGeom>
        </p:spPr>
        <p:txBody>
          <a:bodyPr spcFirstLastPara="1" wrap="square" lIns="91425" tIns="91425" rIns="91425" bIns="91425" anchor="ctr" anchorCtr="0">
            <a:normAutofit/>
          </a:bodyPr>
          <a:lstStyle/>
          <a:p>
            <a:pPr marL="457200" lvl="0" indent="-381000" algn="l" rtl="0">
              <a:spcBef>
                <a:spcPts val="0"/>
              </a:spcBef>
              <a:spcAft>
                <a:spcPts val="0"/>
              </a:spcAft>
              <a:buSzPts val="2400"/>
              <a:buAutoNum type="arabicPeriod"/>
            </a:pPr>
            <a:r>
              <a:rPr lang="en" sz="2400"/>
              <a:t>Nasal Breathing</a:t>
            </a:r>
            <a:endParaRPr sz="2400"/>
          </a:p>
          <a:p>
            <a:pPr marL="457200" lvl="0" indent="-381000" algn="l" rtl="0">
              <a:spcBef>
                <a:spcPts val="0"/>
              </a:spcBef>
              <a:spcAft>
                <a:spcPts val="0"/>
              </a:spcAft>
              <a:buSzPts val="2400"/>
              <a:buAutoNum type="arabicPeriod"/>
            </a:pPr>
            <a:r>
              <a:rPr lang="en" sz="2400"/>
              <a:t>Sleep Study</a:t>
            </a:r>
            <a:endParaRPr sz="2400"/>
          </a:p>
          <a:p>
            <a:pPr marL="457200" lvl="0" indent="-381000" algn="l" rtl="0">
              <a:spcBef>
                <a:spcPts val="0"/>
              </a:spcBef>
              <a:spcAft>
                <a:spcPts val="0"/>
              </a:spcAft>
              <a:buSzPts val="2400"/>
              <a:buAutoNum type="arabicPeriod"/>
            </a:pPr>
            <a:r>
              <a:rPr lang="en" sz="2400"/>
              <a:t>Tongue, tooth, and airway space - Expand when needed</a:t>
            </a:r>
            <a:endParaRPr sz="2400"/>
          </a:p>
          <a:p>
            <a:pPr marL="457200" lvl="0" indent="-381000" algn="l" rtl="0">
              <a:spcBef>
                <a:spcPts val="0"/>
              </a:spcBef>
              <a:spcAft>
                <a:spcPts val="0"/>
              </a:spcAft>
              <a:buSzPts val="2400"/>
              <a:buAutoNum type="arabicPeriod"/>
            </a:pPr>
            <a:r>
              <a:rPr lang="en" sz="2400"/>
              <a:t>Work on proper oral rest posture: OMT</a:t>
            </a:r>
            <a:endParaRPr sz="2400"/>
          </a:p>
          <a:p>
            <a:pPr marL="457200" lvl="0" indent="-381000" algn="l" rtl="0">
              <a:spcBef>
                <a:spcPts val="0"/>
              </a:spcBef>
              <a:spcAft>
                <a:spcPts val="0"/>
              </a:spcAft>
              <a:buSzPts val="2400"/>
              <a:buAutoNum type="arabicPeriod"/>
            </a:pPr>
            <a:r>
              <a:rPr lang="en" sz="2400"/>
              <a:t>Release Oral Ties (if needed)</a:t>
            </a:r>
            <a:endParaRPr sz="2400"/>
          </a:p>
          <a:p>
            <a:pPr marL="457200" lvl="0" indent="-381000" algn="l" rtl="0">
              <a:spcBef>
                <a:spcPts val="0"/>
              </a:spcBef>
              <a:spcAft>
                <a:spcPts val="0"/>
              </a:spcAft>
              <a:buSzPts val="2400"/>
              <a:buAutoNum type="arabicPeriod"/>
            </a:pPr>
            <a:r>
              <a:rPr lang="en" sz="2400"/>
              <a:t>Continue to work on Oral Function</a:t>
            </a:r>
            <a:endParaRPr sz="2400"/>
          </a:p>
          <a:p>
            <a:pPr marL="457200" lvl="0" indent="-381000" algn="l" rtl="0">
              <a:spcBef>
                <a:spcPts val="0"/>
              </a:spcBef>
              <a:spcAft>
                <a:spcPts val="0"/>
              </a:spcAft>
              <a:buSzPts val="2400"/>
              <a:buAutoNum type="arabicPeriod"/>
            </a:pPr>
            <a:r>
              <a:rPr lang="en" sz="2400"/>
              <a:t>Sleep Study 				</a:t>
            </a:r>
            <a:endParaRPr sz="2400"/>
          </a:p>
          <a:p>
            <a:pPr marL="0" lvl="0" indent="0" algn="l" rtl="0">
              <a:spcBef>
                <a:spcPts val="0"/>
              </a:spcBef>
              <a:spcAft>
                <a:spcPts val="0"/>
              </a:spcAft>
              <a:buNone/>
            </a:pPr>
            <a:r>
              <a:rPr lang="en" sz="2400"/>
              <a:t>						** Bodywork is encouraged throughout</a:t>
            </a:r>
            <a:endParaRPr sz="2400"/>
          </a:p>
        </p:txBody>
      </p:sp>
      <p:sp>
        <p:nvSpPr>
          <p:cNvPr id="306" name="Google Shape;306;p52"/>
          <p:cNvSpPr txBox="1"/>
          <p:nvPr/>
        </p:nvSpPr>
        <p:spPr>
          <a:xfrm>
            <a:off x="630800" y="276700"/>
            <a:ext cx="7977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Oswald"/>
                <a:ea typeface="Oswald"/>
                <a:cs typeface="Oswald"/>
                <a:sym typeface="Oswald"/>
              </a:rPr>
              <a:t>My order of operations depends on a lot of things… </a:t>
            </a:r>
            <a:endParaRPr sz="3000">
              <a:solidFill>
                <a:schemeClr val="dk1"/>
              </a:solidFill>
              <a:latin typeface="Oswald"/>
              <a:ea typeface="Oswald"/>
              <a:cs typeface="Oswald"/>
              <a:sym typeface="Oswald"/>
            </a:endParaRPr>
          </a:p>
          <a:p>
            <a:pPr marL="0" lvl="0" indent="0" algn="ctr" rtl="0">
              <a:spcBef>
                <a:spcPts val="0"/>
              </a:spcBef>
              <a:spcAft>
                <a:spcPts val="0"/>
              </a:spcAft>
              <a:buNone/>
            </a:pPr>
            <a:r>
              <a:rPr lang="en" sz="3000">
                <a:solidFill>
                  <a:schemeClr val="dk1"/>
                </a:solidFill>
                <a:latin typeface="Oswald"/>
                <a:ea typeface="Oswald"/>
                <a:cs typeface="Oswald"/>
                <a:sym typeface="Oswald"/>
              </a:rPr>
              <a:t>but most commonly:</a:t>
            </a:r>
            <a:endParaRPr sz="3000">
              <a:latin typeface="Average"/>
              <a:ea typeface="Average"/>
              <a:cs typeface="Average"/>
              <a:sym typeface="Averag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3"/>
          <p:cNvSpPr txBox="1">
            <a:spLocks noGrp="1"/>
          </p:cNvSpPr>
          <p:nvPr>
            <p:ph type="body" idx="1"/>
          </p:nvPr>
        </p:nvSpPr>
        <p:spPr>
          <a:xfrm>
            <a:off x="1288650" y="1614450"/>
            <a:ext cx="6566700" cy="191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6000"/>
              <a:t>Quick Overview:</a:t>
            </a: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7"/>
          <p:cNvSpPr txBox="1"/>
          <p:nvPr/>
        </p:nvSpPr>
        <p:spPr>
          <a:xfrm>
            <a:off x="721700" y="351450"/>
            <a:ext cx="6677700" cy="623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400" b="1">
                <a:solidFill>
                  <a:schemeClr val="dk1"/>
                </a:solidFill>
              </a:rPr>
              <a:t>Objectives:   </a:t>
            </a:r>
            <a:endParaRPr sz="2400" b="1">
              <a:solidFill>
                <a:schemeClr val="dk1"/>
              </a:solidFill>
            </a:endParaRPr>
          </a:p>
          <a:p>
            <a:pPr marL="457200" lvl="0" indent="-317500" algn="l" rtl="0">
              <a:lnSpc>
                <a:spcPct val="115000"/>
              </a:lnSpc>
              <a:spcBef>
                <a:spcPts val="1200"/>
              </a:spcBef>
              <a:spcAft>
                <a:spcPts val="0"/>
              </a:spcAft>
              <a:buClr>
                <a:srgbClr val="D9D9D9"/>
              </a:buClr>
              <a:buSzPts val="1400"/>
              <a:buChar char="●"/>
            </a:pPr>
            <a:r>
              <a:rPr lang="en" b="1">
                <a:solidFill>
                  <a:srgbClr val="D9D9D9"/>
                </a:solidFill>
              </a:rPr>
              <a:t>Understanding of how form and function support each other</a:t>
            </a:r>
            <a:endParaRPr b="1">
              <a:solidFill>
                <a:srgbClr val="D9D9D9"/>
              </a:solidFill>
            </a:endParaRPr>
          </a:p>
          <a:p>
            <a:pPr marL="914400" lvl="1" indent="-317500" algn="l" rtl="0">
              <a:lnSpc>
                <a:spcPct val="115000"/>
              </a:lnSpc>
              <a:spcBef>
                <a:spcPts val="0"/>
              </a:spcBef>
              <a:spcAft>
                <a:spcPts val="0"/>
              </a:spcAft>
              <a:buClr>
                <a:srgbClr val="D9D9D9"/>
              </a:buClr>
              <a:buSzPts val="1400"/>
              <a:buChar char="○"/>
            </a:pPr>
            <a:r>
              <a:rPr lang="en" b="1">
                <a:solidFill>
                  <a:srgbClr val="D9D9D9"/>
                </a:solidFill>
              </a:rPr>
              <a:t>If you only correct the structures and not the function that lead to the concerning structures you will jeopardize your results.</a:t>
            </a:r>
            <a:endParaRPr b="1">
              <a:solidFill>
                <a:srgbClr val="D9D9D9"/>
              </a:solidFill>
            </a:endParaRPr>
          </a:p>
          <a:p>
            <a:pPr marL="914400" lvl="1" indent="-317500" algn="l" rtl="0">
              <a:lnSpc>
                <a:spcPct val="115000"/>
              </a:lnSpc>
              <a:spcBef>
                <a:spcPts val="0"/>
              </a:spcBef>
              <a:spcAft>
                <a:spcPts val="0"/>
              </a:spcAft>
              <a:buClr>
                <a:srgbClr val="D9D9D9"/>
              </a:buClr>
              <a:buSzPts val="1400"/>
              <a:buChar char="○"/>
            </a:pPr>
            <a:r>
              <a:rPr lang="en" b="1">
                <a:solidFill>
                  <a:srgbClr val="D9D9D9"/>
                </a:solidFill>
              </a:rPr>
              <a:t>What is myofunctional therapy? </a:t>
            </a:r>
            <a:endParaRPr b="1">
              <a:solidFill>
                <a:srgbClr val="D9D9D9"/>
              </a:solidFill>
            </a:endParaRPr>
          </a:p>
          <a:p>
            <a:pPr marL="457200" lvl="0" indent="0" algn="l" rtl="0">
              <a:lnSpc>
                <a:spcPct val="115000"/>
              </a:lnSpc>
              <a:spcBef>
                <a:spcPts val="1200"/>
              </a:spcBef>
              <a:spcAft>
                <a:spcPts val="0"/>
              </a:spcAft>
              <a:buNone/>
            </a:pPr>
            <a:endParaRPr b="1">
              <a:solidFill>
                <a:srgbClr val="D9D9D9"/>
              </a:solidFill>
            </a:endParaRPr>
          </a:p>
          <a:p>
            <a:pPr marL="457200" lvl="0" indent="-317500" algn="l" rtl="0">
              <a:lnSpc>
                <a:spcPct val="115000"/>
              </a:lnSpc>
              <a:spcBef>
                <a:spcPts val="1200"/>
              </a:spcBef>
              <a:spcAft>
                <a:spcPts val="0"/>
              </a:spcAft>
              <a:buClr>
                <a:srgbClr val="D9D9D9"/>
              </a:buClr>
              <a:buSzPts val="1400"/>
              <a:buChar char="●"/>
            </a:pPr>
            <a:r>
              <a:rPr lang="en" b="1">
                <a:solidFill>
                  <a:srgbClr val="D9D9D9"/>
                </a:solidFill>
              </a:rPr>
              <a:t>Why it takes a team approach</a:t>
            </a:r>
            <a:endParaRPr b="1">
              <a:solidFill>
                <a:srgbClr val="D9D9D9"/>
              </a:solidFill>
            </a:endParaRPr>
          </a:p>
          <a:p>
            <a:pPr marL="914400" lvl="1" indent="-317500" algn="l" rtl="0">
              <a:lnSpc>
                <a:spcPct val="115000"/>
              </a:lnSpc>
              <a:spcBef>
                <a:spcPts val="0"/>
              </a:spcBef>
              <a:spcAft>
                <a:spcPts val="0"/>
              </a:spcAft>
              <a:buClr>
                <a:srgbClr val="D9D9D9"/>
              </a:buClr>
              <a:buSzPts val="1400"/>
              <a:buChar char="○"/>
            </a:pPr>
            <a:r>
              <a:rPr lang="en" b="1">
                <a:solidFill>
                  <a:srgbClr val="D9D9D9"/>
                </a:solidFill>
              </a:rPr>
              <a:t>We all have our specialties but they all overlap to some degree</a:t>
            </a:r>
            <a:endParaRPr b="1">
              <a:solidFill>
                <a:srgbClr val="D9D9D9"/>
              </a:solidFill>
            </a:endParaRPr>
          </a:p>
          <a:p>
            <a:pPr marL="914400" lvl="1" indent="-317500" algn="l" rtl="0">
              <a:lnSpc>
                <a:spcPct val="115000"/>
              </a:lnSpc>
              <a:spcBef>
                <a:spcPts val="0"/>
              </a:spcBef>
              <a:spcAft>
                <a:spcPts val="0"/>
              </a:spcAft>
              <a:buClr>
                <a:srgbClr val="D9D9D9"/>
              </a:buClr>
              <a:buSzPts val="1400"/>
              <a:buChar char="○"/>
            </a:pPr>
            <a:r>
              <a:rPr lang="en" b="1">
                <a:solidFill>
                  <a:srgbClr val="D9D9D9"/>
                </a:solidFill>
              </a:rPr>
              <a:t>Our patients benefit from us communicating and collaborating</a:t>
            </a:r>
            <a:endParaRPr b="1">
              <a:solidFill>
                <a:srgbClr val="D9D9D9"/>
              </a:solidFill>
            </a:endParaRPr>
          </a:p>
          <a:p>
            <a:pPr marL="457200" lvl="0" indent="0" algn="l" rtl="0">
              <a:lnSpc>
                <a:spcPct val="115000"/>
              </a:lnSpc>
              <a:spcBef>
                <a:spcPts val="1200"/>
              </a:spcBef>
              <a:spcAft>
                <a:spcPts val="0"/>
              </a:spcAft>
              <a:buNone/>
            </a:pPr>
            <a:endParaRPr b="1">
              <a:solidFill>
                <a:srgbClr val="D9D9D9"/>
              </a:solidFill>
            </a:endParaRPr>
          </a:p>
          <a:p>
            <a:pPr marL="457200" lvl="0" indent="-317500" algn="l" rtl="0">
              <a:lnSpc>
                <a:spcPct val="115000"/>
              </a:lnSpc>
              <a:spcBef>
                <a:spcPts val="1200"/>
              </a:spcBef>
              <a:spcAft>
                <a:spcPts val="0"/>
              </a:spcAft>
              <a:buClr>
                <a:srgbClr val="D9D9D9"/>
              </a:buClr>
              <a:buSzPts val="1400"/>
              <a:buChar char="●"/>
            </a:pPr>
            <a:r>
              <a:rPr lang="en" b="1">
                <a:solidFill>
                  <a:srgbClr val="D9D9D9"/>
                </a:solidFill>
              </a:rPr>
              <a:t>Who is on this team? </a:t>
            </a:r>
            <a:endParaRPr b="1">
              <a:solidFill>
                <a:srgbClr val="D9D9D9"/>
              </a:solidFill>
            </a:endParaRPr>
          </a:p>
          <a:p>
            <a:pPr marL="457200" lvl="0" indent="0" algn="l" rtl="0">
              <a:lnSpc>
                <a:spcPct val="115000"/>
              </a:lnSpc>
              <a:spcBef>
                <a:spcPts val="1200"/>
              </a:spcBef>
              <a:spcAft>
                <a:spcPts val="0"/>
              </a:spcAft>
              <a:buNone/>
            </a:pPr>
            <a:endParaRPr b="1">
              <a:solidFill>
                <a:srgbClr val="D9D9D9"/>
              </a:solidFill>
            </a:endParaRPr>
          </a:p>
          <a:p>
            <a:pPr marL="457200" lvl="0" indent="-317500" algn="l" rtl="0">
              <a:lnSpc>
                <a:spcPct val="115000"/>
              </a:lnSpc>
              <a:spcBef>
                <a:spcPts val="1200"/>
              </a:spcBef>
              <a:spcAft>
                <a:spcPts val="0"/>
              </a:spcAft>
              <a:buClr>
                <a:srgbClr val="D9D9D9"/>
              </a:buClr>
              <a:buSzPts val="1400"/>
              <a:buChar char="●"/>
            </a:pPr>
            <a:r>
              <a:rPr lang="en" b="1">
                <a:solidFill>
                  <a:srgbClr val="D9D9D9"/>
                </a:solidFill>
              </a:rPr>
              <a:t>What’s the order of how to address things? </a:t>
            </a:r>
            <a:endParaRPr b="1">
              <a:solidFill>
                <a:srgbClr val="D9D9D9"/>
              </a:solidFill>
            </a:endParaRPr>
          </a:p>
          <a:p>
            <a:pPr marL="0" lvl="0" indent="0" algn="l" rtl="0">
              <a:lnSpc>
                <a:spcPct val="115000"/>
              </a:lnSpc>
              <a:spcBef>
                <a:spcPts val="1200"/>
              </a:spcBef>
              <a:spcAft>
                <a:spcPts val="0"/>
              </a:spcAft>
              <a:buNone/>
            </a:pPr>
            <a:endParaRPr b="1">
              <a:solidFill>
                <a:srgbClr val="D9D9D9"/>
              </a:solidFill>
            </a:endParaRPr>
          </a:p>
          <a:p>
            <a:pPr marL="0" lvl="0" indent="0" algn="l" rtl="0">
              <a:lnSpc>
                <a:spcPct val="115000"/>
              </a:lnSpc>
              <a:spcBef>
                <a:spcPts val="1200"/>
              </a:spcBef>
              <a:spcAft>
                <a:spcPts val="0"/>
              </a:spcAft>
              <a:buNone/>
            </a:pPr>
            <a:endParaRPr b="1">
              <a:solidFill>
                <a:srgbClr val="D9D9D9"/>
              </a:solidFill>
            </a:endParaRPr>
          </a:p>
          <a:p>
            <a:pPr marL="0" lvl="0" indent="0" algn="l" rtl="0">
              <a:lnSpc>
                <a:spcPct val="115000"/>
              </a:lnSpc>
              <a:spcBef>
                <a:spcPts val="1200"/>
              </a:spcBef>
              <a:spcAft>
                <a:spcPts val="0"/>
              </a:spcAft>
              <a:buNone/>
            </a:pPr>
            <a:r>
              <a:rPr lang="en" b="1"/>
              <a:t> </a:t>
            </a:r>
            <a:endParaRPr b="1"/>
          </a:p>
          <a:p>
            <a:pPr marL="0" lvl="0" indent="0" algn="l" rtl="0">
              <a:spcBef>
                <a:spcPts val="1200"/>
              </a:spcBef>
              <a:spcAft>
                <a:spcPts val="0"/>
              </a:spcAft>
              <a:buNone/>
            </a:pPr>
            <a:endParaRPr>
              <a:latin typeface="Average"/>
              <a:ea typeface="Average"/>
              <a:cs typeface="Average"/>
              <a:sym typeface="Averag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4"/>
          <p:cNvSpPr txBox="1">
            <a:spLocks noGrp="1"/>
          </p:cNvSpPr>
          <p:nvPr>
            <p:ph type="title"/>
          </p:nvPr>
        </p:nvSpPr>
        <p:spPr>
          <a:xfrm>
            <a:off x="201525" y="191550"/>
            <a:ext cx="4045200" cy="1962600"/>
          </a:xfrm>
          <a:prstGeom prst="rect">
            <a:avLst/>
          </a:prstGeom>
        </p:spPr>
        <p:txBody>
          <a:bodyPr spcFirstLastPara="1" wrap="square" lIns="91425" tIns="91425" rIns="91425" bIns="91425" anchor="b" anchorCtr="0">
            <a:normAutofit fontScale="90000"/>
          </a:bodyPr>
          <a:lstStyle/>
          <a:p>
            <a:pPr marL="0" lvl="0" indent="0" algn="ctr" rtl="0">
              <a:lnSpc>
                <a:spcPct val="115000"/>
              </a:lnSpc>
              <a:spcBef>
                <a:spcPts val="1200"/>
              </a:spcBef>
              <a:spcAft>
                <a:spcPts val="0"/>
              </a:spcAft>
              <a:buNone/>
            </a:pPr>
            <a:endParaRPr sz="2100" b="1">
              <a:latin typeface="Arial"/>
              <a:ea typeface="Arial"/>
              <a:cs typeface="Arial"/>
              <a:sym typeface="Arial"/>
            </a:endParaRPr>
          </a:p>
          <a:p>
            <a:pPr marL="0" lvl="0" indent="0" algn="ctr" rtl="0">
              <a:lnSpc>
                <a:spcPct val="115000"/>
              </a:lnSpc>
              <a:spcBef>
                <a:spcPts val="1200"/>
              </a:spcBef>
              <a:spcAft>
                <a:spcPts val="0"/>
              </a:spcAft>
              <a:buNone/>
            </a:pPr>
            <a:endParaRPr sz="2100" b="1">
              <a:latin typeface="Arial"/>
              <a:ea typeface="Arial"/>
              <a:cs typeface="Arial"/>
              <a:sym typeface="Arial"/>
            </a:endParaRPr>
          </a:p>
          <a:p>
            <a:pPr marL="0" lvl="0" indent="0" algn="ctr" rtl="0">
              <a:lnSpc>
                <a:spcPct val="115000"/>
              </a:lnSpc>
              <a:spcBef>
                <a:spcPts val="1200"/>
              </a:spcBef>
              <a:spcAft>
                <a:spcPts val="0"/>
              </a:spcAft>
              <a:buNone/>
            </a:pPr>
            <a:endParaRPr sz="2100" b="1">
              <a:latin typeface="Arial"/>
              <a:ea typeface="Arial"/>
              <a:cs typeface="Arial"/>
              <a:sym typeface="Arial"/>
            </a:endParaRPr>
          </a:p>
          <a:p>
            <a:pPr marL="0" lvl="0" indent="0" algn="ctr" rtl="0">
              <a:lnSpc>
                <a:spcPct val="115000"/>
              </a:lnSpc>
              <a:spcBef>
                <a:spcPts val="1200"/>
              </a:spcBef>
              <a:spcAft>
                <a:spcPts val="0"/>
              </a:spcAft>
              <a:buNone/>
            </a:pPr>
            <a:endParaRPr sz="2100" b="1">
              <a:latin typeface="Arial"/>
              <a:ea typeface="Arial"/>
              <a:cs typeface="Arial"/>
              <a:sym typeface="Arial"/>
            </a:endParaRPr>
          </a:p>
          <a:p>
            <a:pPr marL="0" lvl="0" indent="0" algn="ctr" rtl="0">
              <a:lnSpc>
                <a:spcPct val="115000"/>
              </a:lnSpc>
              <a:spcBef>
                <a:spcPts val="1200"/>
              </a:spcBef>
              <a:spcAft>
                <a:spcPts val="0"/>
              </a:spcAft>
              <a:buNone/>
            </a:pPr>
            <a:endParaRPr sz="2100" b="1">
              <a:latin typeface="Arial"/>
              <a:ea typeface="Arial"/>
              <a:cs typeface="Arial"/>
              <a:sym typeface="Arial"/>
            </a:endParaRPr>
          </a:p>
          <a:p>
            <a:pPr marL="0" lvl="0" indent="0" algn="ctr" rtl="0">
              <a:lnSpc>
                <a:spcPct val="115000"/>
              </a:lnSpc>
              <a:spcBef>
                <a:spcPts val="1200"/>
              </a:spcBef>
              <a:spcAft>
                <a:spcPts val="0"/>
              </a:spcAft>
              <a:buNone/>
            </a:pPr>
            <a:r>
              <a:rPr lang="en" sz="2000" b="1">
                <a:latin typeface="Arial"/>
                <a:ea typeface="Arial"/>
                <a:cs typeface="Arial"/>
                <a:sym typeface="Arial"/>
              </a:rPr>
              <a:t>TEAMWORK</a:t>
            </a:r>
            <a:endParaRPr sz="2000" b="1">
              <a:latin typeface="Arial"/>
              <a:ea typeface="Arial"/>
              <a:cs typeface="Arial"/>
              <a:sym typeface="Arial"/>
            </a:endParaRPr>
          </a:p>
          <a:p>
            <a:pPr marL="0" lvl="0" indent="0" algn="ctr" rtl="0">
              <a:lnSpc>
                <a:spcPct val="115000"/>
              </a:lnSpc>
              <a:spcBef>
                <a:spcPts val="1200"/>
              </a:spcBef>
              <a:spcAft>
                <a:spcPts val="0"/>
              </a:spcAft>
              <a:buNone/>
            </a:pPr>
            <a:r>
              <a:rPr lang="en" sz="2000" b="1">
                <a:latin typeface="Arial"/>
                <a:ea typeface="Arial"/>
                <a:cs typeface="Arial"/>
                <a:sym typeface="Arial"/>
              </a:rPr>
              <a:t>COLLABORATION</a:t>
            </a:r>
            <a:endParaRPr sz="2000" b="1">
              <a:latin typeface="Arial"/>
              <a:ea typeface="Arial"/>
              <a:cs typeface="Arial"/>
              <a:sym typeface="Arial"/>
            </a:endParaRPr>
          </a:p>
          <a:p>
            <a:pPr marL="0" lvl="0" indent="0" algn="ctr" rtl="0">
              <a:lnSpc>
                <a:spcPct val="115000"/>
              </a:lnSpc>
              <a:spcBef>
                <a:spcPts val="1200"/>
              </a:spcBef>
              <a:spcAft>
                <a:spcPts val="0"/>
              </a:spcAft>
              <a:buNone/>
            </a:pPr>
            <a:r>
              <a:rPr lang="en" sz="2000" b="1">
                <a:latin typeface="Arial"/>
                <a:ea typeface="Arial"/>
                <a:cs typeface="Arial"/>
                <a:sym typeface="Arial"/>
              </a:rPr>
              <a:t>Who else is on this team?</a:t>
            </a:r>
            <a:endParaRPr sz="2000" b="1">
              <a:latin typeface="Arial"/>
              <a:ea typeface="Arial"/>
              <a:cs typeface="Arial"/>
              <a:sym typeface="Arial"/>
            </a:endParaRPr>
          </a:p>
          <a:p>
            <a:pPr marL="0" lvl="0" indent="0" algn="ctr" rtl="0">
              <a:spcBef>
                <a:spcPts val="1200"/>
              </a:spcBef>
              <a:spcAft>
                <a:spcPts val="0"/>
              </a:spcAft>
              <a:buNone/>
            </a:pPr>
            <a:endParaRPr/>
          </a:p>
        </p:txBody>
      </p:sp>
      <p:sp>
        <p:nvSpPr>
          <p:cNvPr id="317" name="Google Shape;317;p54"/>
          <p:cNvSpPr txBox="1">
            <a:spLocks noGrp="1"/>
          </p:cNvSpPr>
          <p:nvPr>
            <p:ph type="subTitle" idx="1"/>
          </p:nvPr>
        </p:nvSpPr>
        <p:spPr>
          <a:xfrm>
            <a:off x="201525" y="981000"/>
            <a:ext cx="4045200" cy="4162500"/>
          </a:xfrm>
          <a:prstGeom prst="rect">
            <a:avLst/>
          </a:prstGeom>
        </p:spPr>
        <p:txBody>
          <a:bodyPr spcFirstLastPara="1" wrap="square" lIns="91425" tIns="91425" rIns="91425" bIns="91425" anchor="t" anchorCtr="0">
            <a:normAutofit fontScale="77500" lnSpcReduction="10000"/>
          </a:bodyPr>
          <a:lstStyle/>
          <a:p>
            <a:pPr marL="0" lvl="0" indent="0" algn="l" rtl="0">
              <a:lnSpc>
                <a:spcPct val="115000"/>
              </a:lnSpc>
              <a:spcBef>
                <a:spcPts val="1200"/>
              </a:spcBef>
              <a:spcAft>
                <a:spcPts val="0"/>
              </a:spcAft>
              <a:buNone/>
            </a:pPr>
            <a:endParaRPr sz="1800">
              <a:solidFill>
                <a:schemeClr val="lt2"/>
              </a:solidFill>
              <a:latin typeface="Arial"/>
              <a:ea typeface="Arial"/>
              <a:cs typeface="Arial"/>
              <a:sym typeface="Arial"/>
            </a:endParaRPr>
          </a:p>
          <a:p>
            <a:pPr marL="457200" lvl="0" indent="-317182" algn="l" rtl="0">
              <a:lnSpc>
                <a:spcPct val="115000"/>
              </a:lnSpc>
              <a:spcBef>
                <a:spcPts val="1200"/>
              </a:spcBef>
              <a:spcAft>
                <a:spcPts val="0"/>
              </a:spcAft>
              <a:buClr>
                <a:schemeClr val="lt2"/>
              </a:buClr>
              <a:buSzPct val="100000"/>
              <a:buFont typeface="Arial"/>
              <a:buChar char="-"/>
            </a:pPr>
            <a:r>
              <a:rPr lang="en" sz="1800">
                <a:solidFill>
                  <a:schemeClr val="lt2"/>
                </a:solidFill>
                <a:latin typeface="Arial"/>
                <a:ea typeface="Arial"/>
                <a:cs typeface="Arial"/>
                <a:sym typeface="Arial"/>
              </a:rPr>
              <a:t>Dental professionals</a:t>
            </a:r>
            <a:endParaRPr sz="1800">
              <a:solidFill>
                <a:schemeClr val="lt2"/>
              </a:solidFill>
              <a:latin typeface="Arial"/>
              <a:ea typeface="Arial"/>
              <a:cs typeface="Arial"/>
              <a:sym typeface="Arial"/>
            </a:endParaRPr>
          </a:p>
          <a:p>
            <a:pPr marL="457200" lvl="0" indent="-317182" algn="l" rtl="0">
              <a:lnSpc>
                <a:spcPct val="115000"/>
              </a:lnSpc>
              <a:spcBef>
                <a:spcPts val="0"/>
              </a:spcBef>
              <a:spcAft>
                <a:spcPts val="0"/>
              </a:spcAft>
              <a:buClr>
                <a:schemeClr val="lt2"/>
              </a:buClr>
              <a:buSzPct val="100000"/>
              <a:buFont typeface="Arial"/>
              <a:buChar char="-"/>
            </a:pPr>
            <a:r>
              <a:rPr lang="en" sz="1800">
                <a:solidFill>
                  <a:schemeClr val="lt2"/>
                </a:solidFill>
                <a:latin typeface="Arial"/>
                <a:ea typeface="Arial"/>
                <a:cs typeface="Arial"/>
                <a:sym typeface="Arial"/>
              </a:rPr>
              <a:t>IBCLC (lactation consultant)</a:t>
            </a:r>
            <a:endParaRPr sz="1800">
              <a:solidFill>
                <a:schemeClr val="lt2"/>
              </a:solidFill>
              <a:latin typeface="Arial"/>
              <a:ea typeface="Arial"/>
              <a:cs typeface="Arial"/>
              <a:sym typeface="Arial"/>
            </a:endParaRPr>
          </a:p>
          <a:p>
            <a:pPr marL="914400" lvl="1" indent="-317182" algn="l" rtl="0">
              <a:lnSpc>
                <a:spcPct val="115000"/>
              </a:lnSpc>
              <a:spcBef>
                <a:spcPts val="0"/>
              </a:spcBef>
              <a:spcAft>
                <a:spcPts val="0"/>
              </a:spcAft>
              <a:buClr>
                <a:schemeClr val="lt2"/>
              </a:buClr>
              <a:buSzPct val="100000"/>
              <a:buFont typeface="Arial"/>
              <a:buChar char="-"/>
            </a:pPr>
            <a:r>
              <a:rPr lang="en" sz="1800">
                <a:solidFill>
                  <a:schemeClr val="lt2"/>
                </a:solidFill>
                <a:latin typeface="Arial"/>
                <a:ea typeface="Arial"/>
                <a:cs typeface="Arial"/>
                <a:sym typeface="Arial"/>
              </a:rPr>
              <a:t>Under age 12 months</a:t>
            </a:r>
            <a:endParaRPr sz="1800">
              <a:solidFill>
                <a:schemeClr val="lt2"/>
              </a:solidFill>
              <a:latin typeface="Arial"/>
              <a:ea typeface="Arial"/>
              <a:cs typeface="Arial"/>
              <a:sym typeface="Arial"/>
            </a:endParaRPr>
          </a:p>
          <a:p>
            <a:pPr marL="457200" lvl="0" indent="-317182" algn="l" rtl="0">
              <a:lnSpc>
                <a:spcPct val="115000"/>
              </a:lnSpc>
              <a:spcBef>
                <a:spcPts val="0"/>
              </a:spcBef>
              <a:spcAft>
                <a:spcPts val="0"/>
              </a:spcAft>
              <a:buClr>
                <a:schemeClr val="lt2"/>
              </a:buClr>
              <a:buSzPct val="100000"/>
              <a:buFont typeface="Arial"/>
              <a:buChar char="-"/>
            </a:pPr>
            <a:r>
              <a:rPr lang="en" sz="1800">
                <a:solidFill>
                  <a:schemeClr val="lt2"/>
                </a:solidFill>
                <a:latin typeface="Arial"/>
                <a:ea typeface="Arial"/>
                <a:cs typeface="Arial"/>
                <a:sym typeface="Arial"/>
              </a:rPr>
              <a:t>Myofunctional therapist (either RDH or SLP that specializes in OMT)</a:t>
            </a:r>
            <a:endParaRPr sz="1800">
              <a:solidFill>
                <a:schemeClr val="lt2"/>
              </a:solidFill>
              <a:latin typeface="Arial"/>
              <a:ea typeface="Arial"/>
              <a:cs typeface="Arial"/>
              <a:sym typeface="Arial"/>
            </a:endParaRPr>
          </a:p>
          <a:p>
            <a:pPr marL="914400" lvl="1" indent="-317182" algn="l" rtl="0">
              <a:lnSpc>
                <a:spcPct val="115000"/>
              </a:lnSpc>
              <a:spcBef>
                <a:spcPts val="0"/>
              </a:spcBef>
              <a:spcAft>
                <a:spcPts val="0"/>
              </a:spcAft>
              <a:buClr>
                <a:schemeClr val="lt2"/>
              </a:buClr>
              <a:buSzPct val="100000"/>
              <a:buFont typeface="Arial"/>
              <a:buChar char="-"/>
            </a:pPr>
            <a:r>
              <a:rPr lang="en" sz="1800">
                <a:solidFill>
                  <a:schemeClr val="lt2"/>
                </a:solidFill>
                <a:latin typeface="Arial"/>
                <a:ea typeface="Arial"/>
                <a:cs typeface="Arial"/>
                <a:sym typeface="Arial"/>
              </a:rPr>
              <a:t>SLP - those with speech and/or feeding concerns ages 0+</a:t>
            </a:r>
            <a:endParaRPr sz="1800">
              <a:solidFill>
                <a:schemeClr val="lt2"/>
              </a:solidFill>
              <a:latin typeface="Arial"/>
              <a:ea typeface="Arial"/>
              <a:cs typeface="Arial"/>
              <a:sym typeface="Arial"/>
            </a:endParaRPr>
          </a:p>
          <a:p>
            <a:pPr marL="914400" lvl="1" indent="-317182" algn="l" rtl="0">
              <a:lnSpc>
                <a:spcPct val="115000"/>
              </a:lnSpc>
              <a:spcBef>
                <a:spcPts val="0"/>
              </a:spcBef>
              <a:spcAft>
                <a:spcPts val="0"/>
              </a:spcAft>
              <a:buClr>
                <a:schemeClr val="lt2"/>
              </a:buClr>
              <a:buSzPct val="100000"/>
              <a:buFont typeface="Arial"/>
              <a:buChar char="-"/>
            </a:pPr>
            <a:r>
              <a:rPr lang="en" sz="1800">
                <a:solidFill>
                  <a:schemeClr val="lt2"/>
                </a:solidFill>
                <a:latin typeface="Arial"/>
                <a:ea typeface="Arial"/>
                <a:cs typeface="Arial"/>
                <a:sym typeface="Arial"/>
              </a:rPr>
              <a:t>RDH - those that don’t have feeding and speech needs ages 5+</a:t>
            </a:r>
            <a:endParaRPr sz="1800">
              <a:solidFill>
                <a:schemeClr val="lt2"/>
              </a:solidFill>
              <a:latin typeface="Arial"/>
              <a:ea typeface="Arial"/>
              <a:cs typeface="Arial"/>
              <a:sym typeface="Arial"/>
            </a:endParaRPr>
          </a:p>
          <a:p>
            <a:pPr marL="457200" lvl="0" indent="-317182" algn="l" rtl="0">
              <a:lnSpc>
                <a:spcPct val="115000"/>
              </a:lnSpc>
              <a:spcBef>
                <a:spcPts val="0"/>
              </a:spcBef>
              <a:spcAft>
                <a:spcPts val="0"/>
              </a:spcAft>
              <a:buClr>
                <a:schemeClr val="lt2"/>
              </a:buClr>
              <a:buSzPct val="100000"/>
              <a:buFont typeface="Arial"/>
              <a:buChar char="-"/>
            </a:pPr>
            <a:r>
              <a:rPr lang="en" sz="1800">
                <a:solidFill>
                  <a:schemeClr val="lt2"/>
                </a:solidFill>
                <a:latin typeface="Arial"/>
                <a:ea typeface="Arial"/>
                <a:cs typeface="Arial"/>
                <a:sym typeface="Arial"/>
              </a:rPr>
              <a:t>Ear/Nose/Throat doctor = ENT</a:t>
            </a:r>
            <a:endParaRPr sz="1800">
              <a:solidFill>
                <a:schemeClr val="lt2"/>
              </a:solidFill>
              <a:latin typeface="Arial"/>
              <a:ea typeface="Arial"/>
              <a:cs typeface="Arial"/>
              <a:sym typeface="Arial"/>
            </a:endParaRPr>
          </a:p>
          <a:p>
            <a:pPr marL="457200" lvl="0" indent="-317182" algn="l" rtl="0">
              <a:lnSpc>
                <a:spcPct val="115000"/>
              </a:lnSpc>
              <a:spcBef>
                <a:spcPts val="0"/>
              </a:spcBef>
              <a:spcAft>
                <a:spcPts val="0"/>
              </a:spcAft>
              <a:buClr>
                <a:schemeClr val="lt2"/>
              </a:buClr>
              <a:buSzPct val="100000"/>
              <a:buFont typeface="Arial"/>
              <a:buChar char="-"/>
            </a:pPr>
            <a:r>
              <a:rPr lang="en" sz="1800">
                <a:solidFill>
                  <a:schemeClr val="lt2"/>
                </a:solidFill>
                <a:latin typeface="Arial"/>
                <a:ea typeface="Arial"/>
                <a:cs typeface="Arial"/>
                <a:sym typeface="Arial"/>
              </a:rPr>
              <a:t>Physician, Sleep MD</a:t>
            </a:r>
            <a:endParaRPr sz="1800">
              <a:solidFill>
                <a:schemeClr val="lt2"/>
              </a:solidFill>
              <a:latin typeface="Arial"/>
              <a:ea typeface="Arial"/>
              <a:cs typeface="Arial"/>
              <a:sym typeface="Arial"/>
            </a:endParaRPr>
          </a:p>
          <a:p>
            <a:pPr marL="457200" lvl="0" indent="-317182" algn="l" rtl="0">
              <a:lnSpc>
                <a:spcPct val="115000"/>
              </a:lnSpc>
              <a:spcBef>
                <a:spcPts val="0"/>
              </a:spcBef>
              <a:spcAft>
                <a:spcPts val="0"/>
              </a:spcAft>
              <a:buClr>
                <a:schemeClr val="lt2"/>
              </a:buClr>
              <a:buSzPct val="100000"/>
              <a:buFont typeface="Arial"/>
              <a:buChar char="-"/>
            </a:pPr>
            <a:r>
              <a:rPr lang="en" sz="1800">
                <a:solidFill>
                  <a:schemeClr val="lt2"/>
                </a:solidFill>
                <a:latin typeface="Arial"/>
                <a:ea typeface="Arial"/>
                <a:cs typeface="Arial"/>
                <a:sym typeface="Arial"/>
              </a:rPr>
              <a:t>Bodywork professional = chiropractor, osteopathic doctor, cranial sacral therapist, physical therapist</a:t>
            </a:r>
            <a:endParaRPr sz="1800">
              <a:solidFill>
                <a:schemeClr val="lt2"/>
              </a:solidFill>
              <a:latin typeface="Arial"/>
              <a:ea typeface="Arial"/>
              <a:cs typeface="Arial"/>
              <a:sym typeface="Arial"/>
            </a:endParaRPr>
          </a:p>
          <a:p>
            <a:pPr marL="0" lvl="0" indent="0" algn="ctr" rtl="0">
              <a:spcBef>
                <a:spcPts val="1200"/>
              </a:spcBef>
              <a:spcAft>
                <a:spcPts val="0"/>
              </a:spcAft>
              <a:buNone/>
            </a:pPr>
            <a:endParaRPr/>
          </a:p>
        </p:txBody>
      </p:sp>
      <p:sp>
        <p:nvSpPr>
          <p:cNvPr id="318" name="Google Shape;318;p54"/>
          <p:cNvSpPr txBox="1">
            <a:spLocks noGrp="1"/>
          </p:cNvSpPr>
          <p:nvPr>
            <p:ph type="body" idx="2"/>
          </p:nvPr>
        </p:nvSpPr>
        <p:spPr>
          <a:xfrm>
            <a:off x="4939500" y="724200"/>
            <a:ext cx="3921600" cy="40656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1200"/>
              </a:spcBef>
              <a:spcAft>
                <a:spcPts val="0"/>
              </a:spcAft>
              <a:buNone/>
            </a:pPr>
            <a:r>
              <a:rPr lang="en" sz="4150">
                <a:solidFill>
                  <a:srgbClr val="000000"/>
                </a:solidFill>
                <a:latin typeface="Arial"/>
                <a:ea typeface="Arial"/>
                <a:cs typeface="Arial"/>
                <a:sym typeface="Arial"/>
              </a:rPr>
              <a:t>Are there enlarged tonsils?  Yes</a:t>
            </a:r>
            <a:endParaRPr sz="4150">
              <a:solidFill>
                <a:srgbClr val="000000"/>
              </a:solidFill>
              <a:latin typeface="Arial"/>
              <a:ea typeface="Arial"/>
              <a:cs typeface="Arial"/>
              <a:sym typeface="Arial"/>
            </a:endParaRPr>
          </a:p>
          <a:p>
            <a:pPr marL="0" lvl="0" indent="0" algn="l" rtl="0">
              <a:spcBef>
                <a:spcPts val="1200"/>
              </a:spcBef>
              <a:spcAft>
                <a:spcPts val="0"/>
              </a:spcAft>
              <a:buNone/>
            </a:pPr>
            <a:r>
              <a:rPr lang="en" sz="4150">
                <a:solidFill>
                  <a:srgbClr val="000000"/>
                </a:solidFill>
                <a:latin typeface="Arial"/>
                <a:ea typeface="Arial"/>
                <a:cs typeface="Arial"/>
                <a:sym typeface="Arial"/>
              </a:rPr>
              <a:t>Are they obvious mouth breathers?  Yes</a:t>
            </a:r>
            <a:endParaRPr sz="4150">
              <a:solidFill>
                <a:srgbClr val="000000"/>
              </a:solidFill>
              <a:latin typeface="Arial"/>
              <a:ea typeface="Arial"/>
              <a:cs typeface="Arial"/>
              <a:sym typeface="Arial"/>
            </a:endParaRPr>
          </a:p>
          <a:p>
            <a:pPr marL="0" lvl="0" indent="0" algn="l" rtl="0">
              <a:spcBef>
                <a:spcPts val="1200"/>
              </a:spcBef>
              <a:spcAft>
                <a:spcPts val="0"/>
              </a:spcAft>
              <a:buNone/>
            </a:pPr>
            <a:r>
              <a:rPr lang="en" sz="4150">
                <a:solidFill>
                  <a:srgbClr val="000000"/>
                </a:solidFill>
                <a:latin typeface="Arial"/>
                <a:ea typeface="Arial"/>
                <a:cs typeface="Arial"/>
                <a:sym typeface="Arial"/>
              </a:rPr>
              <a:t>Is it uncomfortable or constricting to nose breathe?  Yes</a:t>
            </a:r>
            <a:endParaRPr sz="4150">
              <a:solidFill>
                <a:srgbClr val="000000"/>
              </a:solidFill>
              <a:latin typeface="Arial"/>
              <a:ea typeface="Arial"/>
              <a:cs typeface="Arial"/>
              <a:sym typeface="Arial"/>
            </a:endParaRPr>
          </a:p>
          <a:p>
            <a:pPr marL="914400" lvl="0" indent="0" algn="l" rtl="0">
              <a:spcBef>
                <a:spcPts val="1200"/>
              </a:spcBef>
              <a:spcAft>
                <a:spcPts val="0"/>
              </a:spcAft>
              <a:buNone/>
            </a:pPr>
            <a:r>
              <a:rPr lang="en" sz="4150">
                <a:solidFill>
                  <a:srgbClr val="000000"/>
                </a:solidFill>
                <a:highlight>
                  <a:srgbClr val="FFFF00"/>
                </a:highlight>
                <a:latin typeface="Courier New"/>
                <a:ea typeface="Courier New"/>
                <a:cs typeface="Courier New"/>
                <a:sym typeface="Courier New"/>
              </a:rPr>
              <a:t>o</a:t>
            </a:r>
            <a:r>
              <a:rPr lang="en" sz="4150">
                <a:solidFill>
                  <a:srgbClr val="000000"/>
                </a:solidFill>
                <a:highlight>
                  <a:srgbClr val="FFFF00"/>
                </a:highlight>
                <a:latin typeface="Times New Roman"/>
                <a:ea typeface="Times New Roman"/>
                <a:cs typeface="Times New Roman"/>
                <a:sym typeface="Times New Roman"/>
              </a:rPr>
              <a:t>   </a:t>
            </a:r>
            <a:r>
              <a:rPr lang="en" sz="4150">
                <a:solidFill>
                  <a:srgbClr val="000000"/>
                </a:solidFill>
                <a:highlight>
                  <a:srgbClr val="FFFF00"/>
                </a:highlight>
                <a:latin typeface="Arial"/>
                <a:ea typeface="Arial"/>
                <a:cs typeface="Arial"/>
                <a:sym typeface="Arial"/>
              </a:rPr>
              <a:t>#1 = ENT - rule out airway barriers</a:t>
            </a:r>
            <a:endParaRPr sz="4150">
              <a:solidFill>
                <a:srgbClr val="000000"/>
              </a:solidFill>
              <a:highlight>
                <a:srgbClr val="FFFF00"/>
              </a:highlight>
              <a:latin typeface="Arial"/>
              <a:ea typeface="Arial"/>
              <a:cs typeface="Arial"/>
              <a:sym typeface="Arial"/>
            </a:endParaRPr>
          </a:p>
          <a:p>
            <a:pPr marL="0" lvl="0" indent="0" algn="l" rtl="0">
              <a:spcBef>
                <a:spcPts val="1200"/>
              </a:spcBef>
              <a:spcAft>
                <a:spcPts val="0"/>
              </a:spcAft>
              <a:buNone/>
            </a:pPr>
            <a:r>
              <a:rPr lang="en" sz="4150">
                <a:solidFill>
                  <a:srgbClr val="000000"/>
                </a:solidFill>
                <a:latin typeface="Arial"/>
                <a:ea typeface="Arial"/>
                <a:cs typeface="Arial"/>
                <a:sym typeface="Arial"/>
              </a:rPr>
              <a:t>Is there a question of needing expansion?  Small, narrow, thumb print palate, crowded teeth, limited tongue space:  Yes                   	</a:t>
            </a:r>
            <a:endParaRPr sz="4150">
              <a:solidFill>
                <a:srgbClr val="000000"/>
              </a:solidFill>
              <a:latin typeface="Arial"/>
              <a:ea typeface="Arial"/>
              <a:cs typeface="Arial"/>
              <a:sym typeface="Arial"/>
            </a:endParaRPr>
          </a:p>
          <a:p>
            <a:pPr marL="914400" lvl="0" indent="0" algn="l" rtl="0">
              <a:spcBef>
                <a:spcPts val="1200"/>
              </a:spcBef>
              <a:spcAft>
                <a:spcPts val="0"/>
              </a:spcAft>
              <a:buNone/>
            </a:pPr>
            <a:r>
              <a:rPr lang="en" sz="4150">
                <a:solidFill>
                  <a:srgbClr val="000000"/>
                </a:solidFill>
                <a:highlight>
                  <a:srgbClr val="FFFF00"/>
                </a:highlight>
                <a:latin typeface="Courier New"/>
                <a:ea typeface="Courier New"/>
                <a:cs typeface="Courier New"/>
                <a:sym typeface="Courier New"/>
              </a:rPr>
              <a:t>o</a:t>
            </a:r>
            <a:r>
              <a:rPr lang="en" sz="4150">
                <a:solidFill>
                  <a:srgbClr val="000000"/>
                </a:solidFill>
                <a:highlight>
                  <a:srgbClr val="FFFF00"/>
                </a:highlight>
                <a:latin typeface="Times New Roman"/>
                <a:ea typeface="Times New Roman"/>
                <a:cs typeface="Times New Roman"/>
                <a:sym typeface="Times New Roman"/>
              </a:rPr>
              <a:t>   </a:t>
            </a:r>
            <a:r>
              <a:rPr lang="en" sz="4150">
                <a:solidFill>
                  <a:srgbClr val="000000"/>
                </a:solidFill>
                <a:highlight>
                  <a:srgbClr val="FFFF00"/>
                </a:highlight>
                <a:latin typeface="Arial"/>
                <a:ea typeface="Arial"/>
                <a:cs typeface="Arial"/>
                <a:sym typeface="Arial"/>
              </a:rPr>
              <a:t>#2 = consult for expansion</a:t>
            </a:r>
            <a:endParaRPr sz="4150">
              <a:solidFill>
                <a:srgbClr val="000000"/>
              </a:solidFill>
              <a:highlight>
                <a:srgbClr val="FFFF00"/>
              </a:highlight>
              <a:latin typeface="Arial"/>
              <a:ea typeface="Arial"/>
              <a:cs typeface="Arial"/>
              <a:sym typeface="Arial"/>
            </a:endParaRPr>
          </a:p>
          <a:p>
            <a:pPr marL="0" lvl="0" indent="0" algn="l" rtl="0">
              <a:spcBef>
                <a:spcPts val="1200"/>
              </a:spcBef>
              <a:spcAft>
                <a:spcPts val="0"/>
              </a:spcAft>
              <a:buNone/>
            </a:pPr>
            <a:r>
              <a:rPr lang="en" sz="4150">
                <a:solidFill>
                  <a:srgbClr val="000000"/>
                </a:solidFill>
                <a:latin typeface="Arial"/>
                <a:ea typeface="Arial"/>
                <a:cs typeface="Arial"/>
                <a:sym typeface="Arial"/>
              </a:rPr>
              <a:t>Is there obvious mouth breathing?  Obvious tongue thrust?  Obvious tongue or lip tie?  TMJ concerns?  Yes</a:t>
            </a:r>
            <a:endParaRPr sz="4150">
              <a:solidFill>
                <a:srgbClr val="000000"/>
              </a:solidFill>
              <a:latin typeface="Arial"/>
              <a:ea typeface="Arial"/>
              <a:cs typeface="Arial"/>
              <a:sym typeface="Arial"/>
            </a:endParaRPr>
          </a:p>
          <a:p>
            <a:pPr marL="914400" lvl="0" indent="0" algn="l" rtl="0">
              <a:spcBef>
                <a:spcPts val="1200"/>
              </a:spcBef>
              <a:spcAft>
                <a:spcPts val="0"/>
              </a:spcAft>
              <a:buNone/>
            </a:pPr>
            <a:r>
              <a:rPr lang="en" sz="4150">
                <a:solidFill>
                  <a:srgbClr val="000000"/>
                </a:solidFill>
                <a:highlight>
                  <a:srgbClr val="FFFF00"/>
                </a:highlight>
                <a:latin typeface="Courier New"/>
                <a:ea typeface="Courier New"/>
                <a:cs typeface="Courier New"/>
                <a:sym typeface="Courier New"/>
              </a:rPr>
              <a:t>o</a:t>
            </a:r>
            <a:r>
              <a:rPr lang="en" sz="4150">
                <a:solidFill>
                  <a:srgbClr val="000000"/>
                </a:solidFill>
                <a:highlight>
                  <a:srgbClr val="FFFF00"/>
                </a:highlight>
                <a:latin typeface="Times New Roman"/>
                <a:ea typeface="Times New Roman"/>
                <a:cs typeface="Times New Roman"/>
                <a:sym typeface="Times New Roman"/>
              </a:rPr>
              <a:t>   </a:t>
            </a:r>
            <a:r>
              <a:rPr lang="en" sz="4150">
                <a:solidFill>
                  <a:srgbClr val="000000"/>
                </a:solidFill>
                <a:highlight>
                  <a:srgbClr val="FFFF00"/>
                </a:highlight>
                <a:latin typeface="Arial"/>
                <a:ea typeface="Arial"/>
                <a:cs typeface="Arial"/>
                <a:sym typeface="Arial"/>
              </a:rPr>
              <a:t>#3 = Myofunctional therapy</a:t>
            </a:r>
            <a:endParaRPr sz="4150">
              <a:solidFill>
                <a:srgbClr val="000000"/>
              </a:solidFill>
              <a:highlight>
                <a:srgbClr val="FFFF00"/>
              </a:highlight>
              <a:latin typeface="Arial"/>
              <a:ea typeface="Arial"/>
              <a:cs typeface="Arial"/>
              <a:sym typeface="Arial"/>
            </a:endParaRPr>
          </a:p>
          <a:p>
            <a:pPr marL="0" lvl="0" indent="0" algn="l" rtl="0">
              <a:spcBef>
                <a:spcPts val="1200"/>
              </a:spcBef>
              <a:spcAft>
                <a:spcPts val="0"/>
              </a:spcAft>
              <a:buNone/>
            </a:pPr>
            <a:r>
              <a:rPr lang="en" sz="4150">
                <a:solidFill>
                  <a:srgbClr val="000000"/>
                </a:solidFill>
                <a:latin typeface="Arial"/>
                <a:ea typeface="Arial"/>
                <a:cs typeface="Arial"/>
                <a:sym typeface="Arial"/>
              </a:rPr>
              <a:t>I always encourage bodywork with a provider that specializes in oral ties and cranial growth.  However, not all will be able to do all the things.  But it is important to consider the posture, central nervous system, and fascia that is connected to that person with an airway concern. </a:t>
            </a:r>
            <a:endParaRPr sz="4150">
              <a:solidFill>
                <a:srgbClr val="000000"/>
              </a:solidFill>
              <a:latin typeface="Arial"/>
              <a:ea typeface="Arial"/>
              <a:cs typeface="Arial"/>
              <a:sym typeface="Arial"/>
            </a:endParaRPr>
          </a:p>
          <a:p>
            <a:pPr marL="0" lvl="0" indent="0" algn="l" rtl="0">
              <a:spcBef>
                <a:spcPts val="1200"/>
              </a:spcBef>
              <a:spcAft>
                <a:spcPts val="0"/>
              </a:spcAft>
              <a:buNone/>
            </a:pPr>
            <a:r>
              <a:rPr lang="en"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0" lvl="0" indent="0" algn="l" rtl="0">
              <a:spcBef>
                <a:spcPts val="1200"/>
              </a:spcBef>
              <a:spcAft>
                <a:spcPts val="1200"/>
              </a:spcAft>
              <a:buNone/>
            </a:pPr>
            <a:endParaRPr/>
          </a:p>
        </p:txBody>
      </p:sp>
      <p:sp>
        <p:nvSpPr>
          <p:cNvPr id="319" name="Google Shape;319;p54"/>
          <p:cNvSpPr txBox="1"/>
          <p:nvPr/>
        </p:nvSpPr>
        <p:spPr>
          <a:xfrm>
            <a:off x="5087250" y="265725"/>
            <a:ext cx="35415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600" b="1"/>
              <a:t>What order do we do things in?</a:t>
            </a:r>
            <a:endParaRPr sz="1600" b="1">
              <a:latin typeface="Average"/>
              <a:ea typeface="Average"/>
              <a:cs typeface="Average"/>
              <a:sym typeface="Averag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5"/>
          <p:cNvSpPr txBox="1">
            <a:spLocks noGrp="1"/>
          </p:cNvSpPr>
          <p:nvPr>
            <p:ph type="body" idx="1"/>
          </p:nvPr>
        </p:nvSpPr>
        <p:spPr>
          <a:xfrm>
            <a:off x="198000" y="4078175"/>
            <a:ext cx="8748000" cy="821700"/>
          </a:xfrm>
          <a:prstGeom prst="rect">
            <a:avLst/>
          </a:prstGeom>
        </p:spPr>
        <p:txBody>
          <a:bodyPr spcFirstLastPara="1" wrap="square" lIns="91425" tIns="91425" rIns="91425" bIns="91425" anchor="ctr" anchorCtr="0">
            <a:normAutofit fontScale="85000" lnSpcReduction="20000"/>
          </a:bodyPr>
          <a:lstStyle/>
          <a:p>
            <a:pPr marL="0" lvl="0" indent="0" algn="ctr" rtl="0">
              <a:spcBef>
                <a:spcPts val="0"/>
              </a:spcBef>
              <a:spcAft>
                <a:spcPts val="0"/>
              </a:spcAft>
              <a:buNone/>
            </a:pPr>
            <a:r>
              <a:rPr lang="en" sz="3002" b="1">
                <a:solidFill>
                  <a:srgbClr val="00FF00"/>
                </a:solidFill>
              </a:rPr>
              <a:t>The Maxilla = the nasal cavity and the upper jaw</a:t>
            </a:r>
            <a:endParaRPr sz="3002" b="1">
              <a:solidFill>
                <a:srgbClr val="00FF00"/>
              </a:solidFill>
            </a:endParaRPr>
          </a:p>
          <a:p>
            <a:pPr marL="0" lvl="0" indent="0" algn="ctr" rtl="0">
              <a:spcBef>
                <a:spcPts val="0"/>
              </a:spcBef>
              <a:spcAft>
                <a:spcPts val="0"/>
              </a:spcAft>
              <a:buNone/>
            </a:pPr>
            <a:r>
              <a:rPr lang="en" sz="3002" b="1">
                <a:solidFill>
                  <a:srgbClr val="00FF00"/>
                </a:solidFill>
              </a:rPr>
              <a:t>Expand it and impact the upper airway</a:t>
            </a:r>
            <a:r>
              <a:rPr lang="en"/>
              <a:t> </a:t>
            </a:r>
            <a:endParaRPr/>
          </a:p>
        </p:txBody>
      </p:sp>
      <p:pic>
        <p:nvPicPr>
          <p:cNvPr id="325" name="Google Shape;325;p55"/>
          <p:cNvPicPr preferRelativeResize="0"/>
          <p:nvPr/>
        </p:nvPicPr>
        <p:blipFill rotWithShape="1">
          <a:blip r:embed="rId3">
            <a:alphaModFix/>
          </a:blip>
          <a:srcRect l="18235" t="20520" r="17443" b="12617"/>
          <a:stretch/>
        </p:blipFill>
        <p:spPr>
          <a:xfrm>
            <a:off x="2945775" y="558675"/>
            <a:ext cx="3252449" cy="3381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6"/>
          <p:cNvSpPr txBox="1">
            <a:spLocks noGrp="1"/>
          </p:cNvSpPr>
          <p:nvPr>
            <p:ph type="title"/>
          </p:nvPr>
        </p:nvSpPr>
        <p:spPr>
          <a:xfrm>
            <a:off x="423900" y="225800"/>
            <a:ext cx="3032700" cy="795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000" b="1"/>
              <a:t>Cotton Roll Ruler</a:t>
            </a:r>
            <a:endParaRPr sz="3000" b="1"/>
          </a:p>
        </p:txBody>
      </p:sp>
      <p:sp>
        <p:nvSpPr>
          <p:cNvPr id="331" name="Google Shape;331;p56"/>
          <p:cNvSpPr txBox="1">
            <a:spLocks noGrp="1"/>
          </p:cNvSpPr>
          <p:nvPr>
            <p:ph type="body" idx="1"/>
          </p:nvPr>
        </p:nvSpPr>
        <p:spPr>
          <a:xfrm>
            <a:off x="311700" y="1182175"/>
            <a:ext cx="3257100" cy="33867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0"/>
              </a:spcAft>
              <a:buNone/>
            </a:pPr>
            <a:r>
              <a:rPr lang="en" sz="2400">
                <a:solidFill>
                  <a:schemeClr val="dk1"/>
                </a:solidFill>
              </a:rPr>
              <a:t>Use a cotton roll to see if it fits in their palate from 1st molar to 1st molar - gingival margin to gingival margin (not the cusps because the teeth could be tipped/angled)</a:t>
            </a:r>
            <a:endParaRPr sz="2400">
              <a:solidFill>
                <a:schemeClr val="dk1"/>
              </a:solidFill>
            </a:endParaRPr>
          </a:p>
          <a:p>
            <a:pPr marL="0" lvl="0" indent="0" algn="ctr" rtl="0">
              <a:spcBef>
                <a:spcPts val="1200"/>
              </a:spcBef>
              <a:spcAft>
                <a:spcPts val="0"/>
              </a:spcAft>
              <a:buNone/>
            </a:pPr>
            <a:endParaRPr sz="2400">
              <a:solidFill>
                <a:schemeClr val="dk1"/>
              </a:solidFill>
            </a:endParaRPr>
          </a:p>
          <a:p>
            <a:pPr marL="0" lvl="0" indent="0" algn="ctr" rtl="0">
              <a:spcBef>
                <a:spcPts val="1200"/>
              </a:spcBef>
              <a:spcAft>
                <a:spcPts val="0"/>
              </a:spcAft>
              <a:buNone/>
            </a:pPr>
            <a:r>
              <a:rPr lang="en" sz="2400">
                <a:solidFill>
                  <a:schemeClr val="dk1"/>
                </a:solidFill>
              </a:rPr>
              <a:t>According to Dr. Ben Miraglia with Airway Health Solutions:</a:t>
            </a:r>
            <a:endParaRPr sz="2400">
              <a:solidFill>
                <a:schemeClr val="dk1"/>
              </a:solidFill>
            </a:endParaRPr>
          </a:p>
          <a:p>
            <a:pPr marL="0" lvl="0" indent="0" algn="ctr" rtl="0">
              <a:spcBef>
                <a:spcPts val="1200"/>
              </a:spcBef>
              <a:spcAft>
                <a:spcPts val="0"/>
              </a:spcAft>
              <a:buNone/>
            </a:pPr>
            <a:r>
              <a:rPr lang="en" sz="2400">
                <a:solidFill>
                  <a:schemeClr val="dk1"/>
                </a:solidFill>
              </a:rPr>
              <a:t>Age 8 = 35mm+</a:t>
            </a:r>
            <a:endParaRPr sz="2400">
              <a:solidFill>
                <a:schemeClr val="dk1"/>
              </a:solidFill>
            </a:endParaRPr>
          </a:p>
          <a:p>
            <a:pPr marL="0" lvl="0" indent="0" algn="ctr" rtl="0">
              <a:spcBef>
                <a:spcPts val="1200"/>
              </a:spcBef>
              <a:spcAft>
                <a:spcPts val="0"/>
              </a:spcAft>
              <a:buNone/>
            </a:pPr>
            <a:r>
              <a:rPr lang="en" sz="2400">
                <a:solidFill>
                  <a:schemeClr val="dk1"/>
                </a:solidFill>
              </a:rPr>
              <a:t>Age 12 = 40mm+</a:t>
            </a:r>
            <a:endParaRPr sz="2400">
              <a:solidFill>
                <a:schemeClr val="dk1"/>
              </a:solidFill>
            </a:endParaRPr>
          </a:p>
          <a:p>
            <a:pPr marL="0" lvl="0" indent="0" algn="ctr" rtl="0">
              <a:spcBef>
                <a:spcPts val="1200"/>
              </a:spcBef>
              <a:spcAft>
                <a:spcPts val="1200"/>
              </a:spcAft>
              <a:buNone/>
            </a:pPr>
            <a:r>
              <a:rPr lang="en" sz="2400">
                <a:solidFill>
                  <a:schemeClr val="dk1"/>
                </a:solidFill>
              </a:rPr>
              <a:t>Age 18+ = 45mm+</a:t>
            </a:r>
            <a:endParaRPr sz="2400">
              <a:solidFill>
                <a:schemeClr val="dk1"/>
              </a:solidFill>
            </a:endParaRPr>
          </a:p>
        </p:txBody>
      </p:sp>
      <p:pic>
        <p:nvPicPr>
          <p:cNvPr id="332" name="Google Shape;332;p56"/>
          <p:cNvPicPr preferRelativeResize="0"/>
          <p:nvPr/>
        </p:nvPicPr>
        <p:blipFill rotWithShape="1">
          <a:blip r:embed="rId3">
            <a:alphaModFix/>
          </a:blip>
          <a:srcRect l="24681" t="13221" r="17054" b="30034"/>
          <a:stretch/>
        </p:blipFill>
        <p:spPr>
          <a:xfrm>
            <a:off x="4123175" y="1012612"/>
            <a:ext cx="4269399" cy="311827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7"/>
          <p:cNvSpPr txBox="1">
            <a:spLocks noGrp="1"/>
          </p:cNvSpPr>
          <p:nvPr>
            <p:ph type="body" idx="2"/>
          </p:nvPr>
        </p:nvSpPr>
        <p:spPr>
          <a:xfrm>
            <a:off x="4572000" y="5286700"/>
            <a:ext cx="667200" cy="10608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338" name="Google Shape;338;p57"/>
          <p:cNvSpPr txBox="1">
            <a:spLocks noGrp="1"/>
          </p:cNvSpPr>
          <p:nvPr>
            <p:ph type="title"/>
          </p:nvPr>
        </p:nvSpPr>
        <p:spPr>
          <a:xfrm>
            <a:off x="265500" y="709450"/>
            <a:ext cx="4045200" cy="1710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Average"/>
                <a:ea typeface="Average"/>
                <a:cs typeface="Average"/>
                <a:sym typeface="Average"/>
              </a:rPr>
              <a:t>My Passion</a:t>
            </a:r>
            <a:endParaRPr>
              <a:latin typeface="Average"/>
              <a:ea typeface="Average"/>
              <a:cs typeface="Average"/>
              <a:sym typeface="Average"/>
            </a:endParaRPr>
          </a:p>
          <a:p>
            <a:pPr marL="0" lvl="0" indent="0" algn="ctr" rtl="0">
              <a:spcBef>
                <a:spcPts val="0"/>
              </a:spcBef>
              <a:spcAft>
                <a:spcPts val="0"/>
              </a:spcAft>
              <a:buNone/>
            </a:pPr>
            <a:r>
              <a:rPr lang="en">
                <a:latin typeface="Average"/>
                <a:ea typeface="Average"/>
                <a:cs typeface="Average"/>
                <a:sym typeface="Average"/>
              </a:rPr>
              <a:t>My WHY</a:t>
            </a:r>
            <a:endParaRPr>
              <a:latin typeface="Average"/>
              <a:ea typeface="Average"/>
              <a:cs typeface="Average"/>
              <a:sym typeface="Average"/>
            </a:endParaRPr>
          </a:p>
        </p:txBody>
      </p:sp>
      <p:sp>
        <p:nvSpPr>
          <p:cNvPr id="339" name="Google Shape;339;p57"/>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i="1"/>
              <a:t>Why did I become a myofunctional therapist?</a:t>
            </a:r>
            <a:endParaRPr i="1"/>
          </a:p>
        </p:txBody>
      </p:sp>
      <p:pic>
        <p:nvPicPr>
          <p:cNvPr id="340" name="Google Shape;340;p57"/>
          <p:cNvPicPr preferRelativeResize="0"/>
          <p:nvPr/>
        </p:nvPicPr>
        <p:blipFill rotWithShape="1">
          <a:blip r:embed="rId3">
            <a:alphaModFix/>
          </a:blip>
          <a:srcRect l="15654" t="3599" r="13089" b="7314"/>
          <a:stretch/>
        </p:blipFill>
        <p:spPr>
          <a:xfrm>
            <a:off x="6150125" y="193950"/>
            <a:ext cx="2534252" cy="2225799"/>
          </a:xfrm>
          <a:prstGeom prst="rect">
            <a:avLst/>
          </a:prstGeom>
          <a:noFill/>
          <a:ln>
            <a:noFill/>
          </a:ln>
        </p:spPr>
      </p:pic>
      <p:pic>
        <p:nvPicPr>
          <p:cNvPr id="341" name="Google Shape;341;p57"/>
          <p:cNvPicPr preferRelativeResize="0"/>
          <p:nvPr/>
        </p:nvPicPr>
        <p:blipFill rotWithShape="1">
          <a:blip r:embed="rId4">
            <a:alphaModFix/>
          </a:blip>
          <a:srcRect t="4425"/>
          <a:stretch/>
        </p:blipFill>
        <p:spPr>
          <a:xfrm>
            <a:off x="5030515" y="2571750"/>
            <a:ext cx="2635760" cy="2225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8"/>
          <p:cNvSpPr txBox="1">
            <a:spLocks noGrp="1"/>
          </p:cNvSpPr>
          <p:nvPr>
            <p:ph type="body" idx="1"/>
          </p:nvPr>
        </p:nvSpPr>
        <p:spPr>
          <a:xfrm>
            <a:off x="2922250" y="-1868100"/>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47" name="Google Shape;347;p5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3280"/>
              <a:t>My 1st myo case in 2020</a:t>
            </a:r>
            <a:endParaRPr sz="3280"/>
          </a:p>
        </p:txBody>
      </p:sp>
      <p:pic>
        <p:nvPicPr>
          <p:cNvPr id="348" name="Google Shape;348;p58"/>
          <p:cNvPicPr preferRelativeResize="0"/>
          <p:nvPr/>
        </p:nvPicPr>
        <p:blipFill rotWithShape="1">
          <a:blip r:embed="rId3">
            <a:alphaModFix/>
          </a:blip>
          <a:srcRect l="15654" t="3599" r="13089" b="7314"/>
          <a:stretch/>
        </p:blipFill>
        <p:spPr>
          <a:xfrm>
            <a:off x="6609750" y="189400"/>
            <a:ext cx="2534252" cy="2225799"/>
          </a:xfrm>
          <a:prstGeom prst="rect">
            <a:avLst/>
          </a:prstGeom>
          <a:noFill/>
          <a:ln>
            <a:noFill/>
          </a:ln>
        </p:spPr>
      </p:pic>
      <p:pic>
        <p:nvPicPr>
          <p:cNvPr id="349" name="Google Shape;349;p58"/>
          <p:cNvPicPr preferRelativeResize="0"/>
          <p:nvPr/>
        </p:nvPicPr>
        <p:blipFill rotWithShape="1">
          <a:blip r:embed="rId4">
            <a:alphaModFix/>
          </a:blip>
          <a:srcRect t="4425"/>
          <a:stretch/>
        </p:blipFill>
        <p:spPr>
          <a:xfrm>
            <a:off x="6558990" y="2571750"/>
            <a:ext cx="2635760" cy="2225800"/>
          </a:xfrm>
          <a:prstGeom prst="rect">
            <a:avLst/>
          </a:prstGeom>
          <a:noFill/>
          <a:ln>
            <a:noFill/>
          </a:ln>
        </p:spPr>
      </p:pic>
      <p:pic>
        <p:nvPicPr>
          <p:cNvPr id="350" name="Google Shape;350;p58"/>
          <p:cNvPicPr preferRelativeResize="0"/>
          <p:nvPr/>
        </p:nvPicPr>
        <p:blipFill>
          <a:blip r:embed="rId5">
            <a:alphaModFix/>
          </a:blip>
          <a:stretch>
            <a:fillRect/>
          </a:stretch>
        </p:blipFill>
        <p:spPr>
          <a:xfrm>
            <a:off x="4037099" y="1661438"/>
            <a:ext cx="2095325" cy="1719791"/>
          </a:xfrm>
          <a:prstGeom prst="rect">
            <a:avLst/>
          </a:prstGeom>
          <a:noFill/>
          <a:ln>
            <a:noFill/>
          </a:ln>
        </p:spPr>
      </p:pic>
      <p:pic>
        <p:nvPicPr>
          <p:cNvPr id="351" name="Google Shape;351;p58"/>
          <p:cNvPicPr preferRelativeResize="0"/>
          <p:nvPr/>
        </p:nvPicPr>
        <p:blipFill rotWithShape="1">
          <a:blip r:embed="rId6">
            <a:alphaModFix/>
          </a:blip>
          <a:srcRect l="6139" t="6066" r="3843" b="15150"/>
          <a:stretch/>
        </p:blipFill>
        <p:spPr>
          <a:xfrm>
            <a:off x="3610535" y="170288"/>
            <a:ext cx="2948466" cy="1355175"/>
          </a:xfrm>
          <a:prstGeom prst="rect">
            <a:avLst/>
          </a:prstGeom>
          <a:noFill/>
          <a:ln>
            <a:noFill/>
          </a:ln>
        </p:spPr>
      </p:pic>
      <p:sp>
        <p:nvSpPr>
          <p:cNvPr id="352" name="Google Shape;352;p58"/>
          <p:cNvSpPr txBox="1">
            <a:spLocks noGrp="1"/>
          </p:cNvSpPr>
          <p:nvPr>
            <p:ph type="subTitle" idx="4294967295"/>
          </p:nvPr>
        </p:nvSpPr>
        <p:spPr>
          <a:xfrm>
            <a:off x="168275" y="1311300"/>
            <a:ext cx="4045200" cy="3878400"/>
          </a:xfrm>
          <a:prstGeom prst="rect">
            <a:avLst/>
          </a:prstGeom>
        </p:spPr>
        <p:txBody>
          <a:bodyPr spcFirstLastPara="1" wrap="square" lIns="91425" tIns="91425" rIns="91425" bIns="91425" anchor="t" anchorCtr="0">
            <a:normAutofit fontScale="55000" lnSpcReduction="20000"/>
          </a:bodyPr>
          <a:lstStyle/>
          <a:p>
            <a:pPr marL="457200" lvl="0" indent="-358557" algn="l" rtl="0">
              <a:spcBef>
                <a:spcPts val="0"/>
              </a:spcBef>
              <a:spcAft>
                <a:spcPts val="0"/>
              </a:spcAft>
              <a:buClr>
                <a:schemeClr val="dk1"/>
              </a:buClr>
              <a:buSzPct val="100000"/>
              <a:buChar char="●"/>
            </a:pPr>
            <a:r>
              <a:rPr lang="en" sz="3721">
                <a:solidFill>
                  <a:schemeClr val="dk1"/>
                </a:solidFill>
              </a:rPr>
              <a:t>Age: 10, Female, DOB: 8/26/2009</a:t>
            </a:r>
            <a:endParaRPr sz="3721">
              <a:solidFill>
                <a:schemeClr val="dk1"/>
              </a:solidFill>
            </a:endParaRPr>
          </a:p>
          <a:p>
            <a:pPr marL="457200" lvl="0" indent="-291465" algn="l" rtl="0">
              <a:spcBef>
                <a:spcPts val="0"/>
              </a:spcBef>
              <a:spcAft>
                <a:spcPts val="0"/>
              </a:spcAft>
              <a:buClr>
                <a:schemeClr val="dk1"/>
              </a:buClr>
              <a:buSzPct val="107209"/>
              <a:buChar char="●"/>
            </a:pPr>
            <a:r>
              <a:rPr lang="en">
                <a:solidFill>
                  <a:schemeClr val="dk1"/>
                </a:solidFill>
              </a:rPr>
              <a:t>Breastmilk fed until 6 months - </a:t>
            </a:r>
            <a:r>
              <a:rPr lang="en" sz="1678">
                <a:solidFill>
                  <a:schemeClr val="dk1"/>
                </a:solidFill>
              </a:rPr>
              <a:t>but via a bottle because she struggled to actually nurse.  </a:t>
            </a:r>
            <a:endParaRPr sz="1678">
              <a:solidFill>
                <a:schemeClr val="dk1"/>
              </a:solidFill>
            </a:endParaRPr>
          </a:p>
          <a:p>
            <a:pPr marL="457200" lvl="0" indent="-291465" algn="l" rtl="0">
              <a:spcBef>
                <a:spcPts val="0"/>
              </a:spcBef>
              <a:spcAft>
                <a:spcPts val="0"/>
              </a:spcAft>
              <a:buClr>
                <a:schemeClr val="dk1"/>
              </a:buClr>
              <a:buSzPct val="100000"/>
              <a:buChar char="●"/>
            </a:pPr>
            <a:r>
              <a:rPr lang="en">
                <a:solidFill>
                  <a:schemeClr val="dk1"/>
                </a:solidFill>
              </a:rPr>
              <a:t>Severe colic as an infant</a:t>
            </a:r>
            <a:endParaRPr>
              <a:solidFill>
                <a:schemeClr val="dk1"/>
              </a:solidFill>
            </a:endParaRPr>
          </a:p>
          <a:p>
            <a:pPr marL="457200" lvl="0" indent="-291465" algn="l" rtl="0">
              <a:spcBef>
                <a:spcPts val="0"/>
              </a:spcBef>
              <a:spcAft>
                <a:spcPts val="0"/>
              </a:spcAft>
              <a:buClr>
                <a:schemeClr val="dk1"/>
              </a:buClr>
              <a:buSzPct val="100000"/>
              <a:buChar char="●"/>
            </a:pPr>
            <a:r>
              <a:rPr lang="en">
                <a:solidFill>
                  <a:schemeClr val="dk1"/>
                </a:solidFill>
              </a:rPr>
              <a:t>Pacifier use and sippy cups past age 2; no history of finger sucking or other oral habits</a:t>
            </a:r>
            <a:endParaRPr>
              <a:solidFill>
                <a:schemeClr val="dk1"/>
              </a:solidFill>
            </a:endParaRPr>
          </a:p>
          <a:p>
            <a:pPr marL="457200" lvl="0" indent="-291465" algn="l" rtl="0">
              <a:spcBef>
                <a:spcPts val="0"/>
              </a:spcBef>
              <a:spcAft>
                <a:spcPts val="0"/>
              </a:spcAft>
              <a:buClr>
                <a:schemeClr val="dk1"/>
              </a:buClr>
              <a:buSzPct val="100000"/>
              <a:buChar char="●"/>
            </a:pPr>
            <a:r>
              <a:rPr lang="en">
                <a:solidFill>
                  <a:schemeClr val="dk1"/>
                </a:solidFill>
              </a:rPr>
              <a:t>Always in the lower part of her growth curve with poor weight gain</a:t>
            </a:r>
            <a:endParaRPr>
              <a:solidFill>
                <a:schemeClr val="dk1"/>
              </a:solidFill>
            </a:endParaRPr>
          </a:p>
          <a:p>
            <a:pPr marL="457200" lvl="0" indent="-291465" algn="l" rtl="0">
              <a:spcBef>
                <a:spcPts val="0"/>
              </a:spcBef>
              <a:spcAft>
                <a:spcPts val="0"/>
              </a:spcAft>
              <a:buClr>
                <a:schemeClr val="dk1"/>
              </a:buClr>
              <a:buSzPct val="100000"/>
              <a:buChar char="●"/>
            </a:pPr>
            <a:r>
              <a:rPr lang="en">
                <a:solidFill>
                  <a:schemeClr val="dk1"/>
                </a:solidFill>
              </a:rPr>
              <a:t>History T/A removed and ear tubes placed at age 6 (after chronic ear infections every 3-4 weeks for over 13 months.</a:t>
            </a:r>
            <a:endParaRPr>
              <a:solidFill>
                <a:schemeClr val="dk1"/>
              </a:solidFill>
            </a:endParaRPr>
          </a:p>
          <a:p>
            <a:pPr marL="457200" lvl="0" indent="-291465" algn="l" rtl="0">
              <a:spcBef>
                <a:spcPts val="0"/>
              </a:spcBef>
              <a:spcAft>
                <a:spcPts val="0"/>
              </a:spcAft>
              <a:buClr>
                <a:schemeClr val="dk1"/>
              </a:buClr>
              <a:buSzPct val="100000"/>
              <a:buChar char="●"/>
            </a:pPr>
            <a:endParaRPr>
              <a:solidFill>
                <a:schemeClr val="dk1"/>
              </a:solidFill>
            </a:endParaRPr>
          </a:p>
          <a:p>
            <a:pPr marL="457200" lvl="0" indent="-291465" algn="l" rtl="0">
              <a:spcBef>
                <a:spcPts val="0"/>
              </a:spcBef>
              <a:spcAft>
                <a:spcPts val="0"/>
              </a:spcAft>
              <a:buClr>
                <a:schemeClr val="dk1"/>
              </a:buClr>
              <a:buSzPct val="100000"/>
              <a:buChar char="●"/>
            </a:pPr>
            <a:r>
              <a:rPr lang="en">
                <a:solidFill>
                  <a:schemeClr val="dk1"/>
                </a:solidFill>
              </a:rPr>
              <a:t>TMJ: tight and sore with opening wide</a:t>
            </a:r>
            <a:endParaRPr>
              <a:solidFill>
                <a:schemeClr val="dk1"/>
              </a:solidFill>
            </a:endParaRPr>
          </a:p>
          <a:p>
            <a:pPr marL="457200" lvl="0" indent="-291465" algn="l" rtl="0">
              <a:spcBef>
                <a:spcPts val="0"/>
              </a:spcBef>
              <a:spcAft>
                <a:spcPts val="0"/>
              </a:spcAft>
              <a:buClr>
                <a:schemeClr val="dk1"/>
              </a:buClr>
              <a:buSzPct val="100000"/>
              <a:buChar char="●"/>
            </a:pPr>
            <a:r>
              <a:rPr lang="en">
                <a:solidFill>
                  <a:schemeClr val="dk1"/>
                </a:solidFill>
              </a:rPr>
              <a:t>Eating: reports likes softer foods; however, no aversions to meat textures.</a:t>
            </a:r>
            <a:endParaRPr>
              <a:solidFill>
                <a:schemeClr val="dk1"/>
              </a:solidFill>
            </a:endParaRPr>
          </a:p>
          <a:p>
            <a:pPr marL="457200" lvl="0" indent="-291465" algn="l" rtl="0">
              <a:spcBef>
                <a:spcPts val="0"/>
              </a:spcBef>
              <a:spcAft>
                <a:spcPts val="0"/>
              </a:spcAft>
              <a:buClr>
                <a:schemeClr val="dk1"/>
              </a:buClr>
              <a:buSzPct val="100000"/>
              <a:buChar char="●"/>
            </a:pPr>
            <a:r>
              <a:rPr lang="en">
                <a:solidFill>
                  <a:schemeClr val="dk1"/>
                </a:solidFill>
              </a:rPr>
              <a:t>Visible tongue thrust upon swallowing</a:t>
            </a:r>
            <a:endParaRPr>
              <a:solidFill>
                <a:schemeClr val="dk1"/>
              </a:solidFill>
            </a:endParaRPr>
          </a:p>
          <a:p>
            <a:pPr marL="457200" lvl="0" indent="-291465" algn="l" rtl="0">
              <a:spcBef>
                <a:spcPts val="0"/>
              </a:spcBef>
              <a:spcAft>
                <a:spcPts val="0"/>
              </a:spcAft>
              <a:buClr>
                <a:schemeClr val="dk1"/>
              </a:buClr>
              <a:buSzPct val="100000"/>
              <a:buChar char="●"/>
            </a:pPr>
            <a:r>
              <a:rPr lang="en">
                <a:solidFill>
                  <a:schemeClr val="dk1"/>
                </a:solidFill>
              </a:rPr>
              <a:t>No speech concerns.  Had over 75 words in her vocabulary at age 1. </a:t>
            </a:r>
            <a:endParaRPr>
              <a:solidFill>
                <a:schemeClr val="dk1"/>
              </a:solidFill>
            </a:endParaRPr>
          </a:p>
          <a:p>
            <a:pPr marL="457200" lvl="0" indent="-291465" algn="l" rtl="0">
              <a:spcBef>
                <a:spcPts val="0"/>
              </a:spcBef>
              <a:spcAft>
                <a:spcPts val="0"/>
              </a:spcAft>
              <a:buClr>
                <a:schemeClr val="dk1"/>
              </a:buClr>
              <a:buSzPct val="100000"/>
              <a:buChar char="●"/>
            </a:pPr>
            <a:r>
              <a:rPr lang="en">
                <a:solidFill>
                  <a:schemeClr val="dk1"/>
                </a:solidFill>
              </a:rPr>
              <a:t>Walked at age 13 months</a:t>
            </a:r>
            <a:endParaRPr>
              <a:solidFill>
                <a:schemeClr val="dk1"/>
              </a:solidFill>
            </a:endParaRPr>
          </a:p>
          <a:p>
            <a:pPr marL="457200" lvl="0" indent="-291465" algn="l" rtl="0">
              <a:spcBef>
                <a:spcPts val="0"/>
              </a:spcBef>
              <a:spcAft>
                <a:spcPts val="0"/>
              </a:spcAft>
              <a:buClr>
                <a:schemeClr val="dk1"/>
              </a:buClr>
              <a:buSzPct val="100000"/>
              <a:buChar char="●"/>
            </a:pPr>
            <a:r>
              <a:rPr lang="en">
                <a:solidFill>
                  <a:schemeClr val="dk1"/>
                </a:solidFill>
              </a:rPr>
              <a:t>Straight A student and in the gifted program since kinder</a:t>
            </a:r>
            <a:endParaRPr>
              <a:solidFill>
                <a:schemeClr val="dk1"/>
              </a:solidFill>
            </a:endParaRPr>
          </a:p>
          <a:p>
            <a:pPr marL="457200" lvl="0" indent="-291465" algn="l" rtl="0">
              <a:spcBef>
                <a:spcPts val="0"/>
              </a:spcBef>
              <a:spcAft>
                <a:spcPts val="0"/>
              </a:spcAft>
              <a:buClr>
                <a:schemeClr val="dk1"/>
              </a:buClr>
              <a:buSzPct val="100000"/>
              <a:buChar char="●"/>
            </a:pPr>
            <a:r>
              <a:rPr lang="en">
                <a:solidFill>
                  <a:schemeClr val="dk1"/>
                </a:solidFill>
              </a:rPr>
              <a:t>History of nightmares, night-terrors, and high anxiety since infancy</a:t>
            </a:r>
            <a:endParaRPr>
              <a:solidFill>
                <a:schemeClr val="dk1"/>
              </a:solidFill>
            </a:endParaRPr>
          </a:p>
        </p:txBody>
      </p:sp>
      <p:pic>
        <p:nvPicPr>
          <p:cNvPr id="353" name="Google Shape;353;p58"/>
          <p:cNvPicPr preferRelativeResize="0"/>
          <p:nvPr/>
        </p:nvPicPr>
        <p:blipFill rotWithShape="1">
          <a:blip r:embed="rId7">
            <a:alphaModFix/>
          </a:blip>
          <a:srcRect l="24211" t="4629" r="29380" b="61850"/>
          <a:stretch/>
        </p:blipFill>
        <p:spPr>
          <a:xfrm>
            <a:off x="4300175" y="3517225"/>
            <a:ext cx="1569175" cy="15111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b="1"/>
              <a:t>Randi</a:t>
            </a:r>
            <a:r>
              <a:rPr lang="en"/>
              <a:t>:  </a:t>
            </a:r>
            <a:endParaRPr/>
          </a:p>
          <a:p>
            <a:pPr marL="0" lvl="0" indent="0" algn="l" rtl="0">
              <a:spcBef>
                <a:spcPts val="0"/>
              </a:spcBef>
              <a:spcAft>
                <a:spcPts val="0"/>
              </a:spcAft>
              <a:buNone/>
            </a:pPr>
            <a:r>
              <a:rPr lang="en" sz="1943">
                <a:latin typeface="Average"/>
                <a:ea typeface="Average"/>
                <a:cs typeface="Average"/>
                <a:sym typeface="Average"/>
              </a:rPr>
              <a:t>Age: 10, Female</a:t>
            </a:r>
            <a:endParaRPr sz="1943">
              <a:latin typeface="Average"/>
              <a:ea typeface="Average"/>
              <a:cs typeface="Average"/>
              <a:sym typeface="Average"/>
            </a:endParaRPr>
          </a:p>
          <a:p>
            <a:pPr marL="0" lvl="0" indent="0" algn="l" rtl="0">
              <a:spcBef>
                <a:spcPts val="0"/>
              </a:spcBef>
              <a:spcAft>
                <a:spcPts val="0"/>
              </a:spcAft>
              <a:buNone/>
            </a:pPr>
            <a:r>
              <a:rPr lang="en" sz="1943">
                <a:latin typeface="Average"/>
                <a:ea typeface="Average"/>
                <a:cs typeface="Average"/>
                <a:sym typeface="Average"/>
              </a:rPr>
              <a:t>DOB: 8/26/2009</a:t>
            </a:r>
            <a:endParaRPr sz="622"/>
          </a:p>
        </p:txBody>
      </p:sp>
      <p:sp>
        <p:nvSpPr>
          <p:cNvPr id="359" name="Google Shape;359;p59"/>
          <p:cNvSpPr txBox="1">
            <a:spLocks noGrp="1"/>
          </p:cNvSpPr>
          <p:nvPr>
            <p:ph type="body" idx="1"/>
          </p:nvPr>
        </p:nvSpPr>
        <p:spPr>
          <a:xfrm>
            <a:off x="311725" y="1547525"/>
            <a:ext cx="2808000" cy="3245400"/>
          </a:xfrm>
          <a:prstGeom prst="rect">
            <a:avLst/>
          </a:prstGeom>
        </p:spPr>
        <p:txBody>
          <a:bodyPr spcFirstLastPara="1" wrap="square" lIns="91425" tIns="91425" rIns="91425" bIns="91425" anchor="t" anchorCtr="0">
            <a:noAutofit/>
          </a:bodyPr>
          <a:lstStyle/>
          <a:p>
            <a:pPr marL="457200" lvl="0" indent="-304482" algn="l" rtl="0">
              <a:lnSpc>
                <a:spcPct val="95000"/>
              </a:lnSpc>
              <a:spcBef>
                <a:spcPts val="0"/>
              </a:spcBef>
              <a:spcAft>
                <a:spcPts val="0"/>
              </a:spcAft>
              <a:buClr>
                <a:schemeClr val="dk1"/>
              </a:buClr>
              <a:buSzPts val="1195"/>
              <a:buChar char="●"/>
            </a:pPr>
            <a:r>
              <a:rPr lang="en" sz="1195">
                <a:solidFill>
                  <a:schemeClr val="dk1"/>
                </a:solidFill>
              </a:rPr>
              <a:t>Rapid Palatal Expansion at age 7-8 and a few anterior brackets at age 9.  </a:t>
            </a:r>
            <a:endParaRPr sz="1195">
              <a:solidFill>
                <a:schemeClr val="dk1"/>
              </a:solidFill>
            </a:endParaRPr>
          </a:p>
          <a:p>
            <a:pPr marL="457200" lvl="0" indent="-304482" algn="l" rtl="0">
              <a:lnSpc>
                <a:spcPct val="95000"/>
              </a:lnSpc>
              <a:spcBef>
                <a:spcPts val="0"/>
              </a:spcBef>
              <a:spcAft>
                <a:spcPts val="0"/>
              </a:spcAft>
              <a:buClr>
                <a:schemeClr val="dk1"/>
              </a:buClr>
              <a:buSzPts val="1195"/>
              <a:buChar char="●"/>
            </a:pPr>
            <a:r>
              <a:rPr lang="en" sz="1195">
                <a:solidFill>
                  <a:schemeClr val="dk1"/>
                </a:solidFill>
              </a:rPr>
              <a:t>Maxillary arch = 29-30mm wide;  Class I occlusion with crowding and mixed dentition </a:t>
            </a:r>
            <a:endParaRPr sz="1195">
              <a:solidFill>
                <a:schemeClr val="dk1"/>
              </a:solidFill>
            </a:endParaRPr>
          </a:p>
          <a:p>
            <a:pPr marL="457200" lvl="0" indent="-304482" algn="l" rtl="0">
              <a:lnSpc>
                <a:spcPct val="95000"/>
              </a:lnSpc>
              <a:spcBef>
                <a:spcPts val="0"/>
              </a:spcBef>
              <a:spcAft>
                <a:spcPts val="0"/>
              </a:spcAft>
              <a:buClr>
                <a:schemeClr val="dk1"/>
              </a:buClr>
              <a:buSzPts val="1195"/>
              <a:buChar char="●"/>
            </a:pPr>
            <a:r>
              <a:rPr lang="en" sz="1195">
                <a:solidFill>
                  <a:schemeClr val="dk1"/>
                </a:solidFill>
              </a:rPr>
              <a:t>Upper lip curled inward with mentalis strain.</a:t>
            </a:r>
            <a:endParaRPr sz="1195">
              <a:solidFill>
                <a:schemeClr val="dk1"/>
              </a:solidFill>
            </a:endParaRPr>
          </a:p>
          <a:p>
            <a:pPr marL="457200" lvl="0" indent="-304482" algn="l" rtl="0">
              <a:lnSpc>
                <a:spcPct val="95000"/>
              </a:lnSpc>
              <a:spcBef>
                <a:spcPts val="0"/>
              </a:spcBef>
              <a:spcAft>
                <a:spcPts val="0"/>
              </a:spcAft>
              <a:buClr>
                <a:schemeClr val="dk1"/>
              </a:buClr>
              <a:buSzPts val="1195"/>
              <a:buChar char="●"/>
            </a:pPr>
            <a:r>
              <a:rPr lang="en" sz="1195">
                <a:solidFill>
                  <a:schemeClr val="dk1"/>
                </a:solidFill>
              </a:rPr>
              <a:t>Resting posture with lips apart about 8mm </a:t>
            </a:r>
            <a:endParaRPr sz="1195">
              <a:solidFill>
                <a:schemeClr val="dk1"/>
              </a:solidFill>
            </a:endParaRPr>
          </a:p>
          <a:p>
            <a:pPr marL="457200" lvl="0" indent="-304482" algn="l" rtl="0">
              <a:lnSpc>
                <a:spcPct val="95000"/>
              </a:lnSpc>
              <a:spcBef>
                <a:spcPts val="0"/>
              </a:spcBef>
              <a:spcAft>
                <a:spcPts val="0"/>
              </a:spcAft>
              <a:buClr>
                <a:schemeClr val="dk1"/>
              </a:buClr>
              <a:buSzPts val="1195"/>
              <a:buChar char="●"/>
            </a:pPr>
            <a:r>
              <a:rPr lang="en" sz="1195">
                <a:solidFill>
                  <a:schemeClr val="dk1"/>
                </a:solidFill>
              </a:rPr>
              <a:t>Mouth breather</a:t>
            </a:r>
            <a:endParaRPr sz="1195">
              <a:solidFill>
                <a:schemeClr val="dk1"/>
              </a:solidFill>
            </a:endParaRPr>
          </a:p>
          <a:p>
            <a:pPr marL="457200" lvl="0" indent="-304482" algn="l" rtl="0">
              <a:lnSpc>
                <a:spcPct val="95000"/>
              </a:lnSpc>
              <a:spcBef>
                <a:spcPts val="0"/>
              </a:spcBef>
              <a:spcAft>
                <a:spcPts val="0"/>
              </a:spcAft>
              <a:buClr>
                <a:schemeClr val="dk1"/>
              </a:buClr>
              <a:buSzPts val="1195"/>
              <a:buChar char="●"/>
            </a:pPr>
            <a:r>
              <a:rPr lang="en" sz="1195">
                <a:solidFill>
                  <a:schemeClr val="dk1"/>
                </a:solidFill>
              </a:rPr>
              <a:t>Mallampati class nearly grade 4</a:t>
            </a:r>
            <a:endParaRPr sz="1195">
              <a:solidFill>
                <a:schemeClr val="dk1"/>
              </a:solidFill>
            </a:endParaRPr>
          </a:p>
          <a:p>
            <a:pPr marL="457200" lvl="0" indent="-304482" algn="l" rtl="0">
              <a:lnSpc>
                <a:spcPct val="95000"/>
              </a:lnSpc>
              <a:spcBef>
                <a:spcPts val="0"/>
              </a:spcBef>
              <a:spcAft>
                <a:spcPts val="0"/>
              </a:spcAft>
              <a:buClr>
                <a:schemeClr val="dk1"/>
              </a:buClr>
              <a:buSzPts val="1195"/>
              <a:buChar char="●"/>
            </a:pPr>
            <a:r>
              <a:rPr lang="en" sz="1195">
                <a:solidFill>
                  <a:schemeClr val="dk1"/>
                </a:solidFill>
              </a:rPr>
              <a:t>Ortho now recommends extraction of 4 premolars due to lack of space</a:t>
            </a:r>
            <a:endParaRPr sz="1195">
              <a:solidFill>
                <a:schemeClr val="dk1"/>
              </a:solidFill>
            </a:endParaRPr>
          </a:p>
          <a:p>
            <a:pPr marL="457200" lvl="0" indent="0" algn="l" rtl="0">
              <a:lnSpc>
                <a:spcPct val="95000"/>
              </a:lnSpc>
              <a:spcBef>
                <a:spcPts val="1200"/>
              </a:spcBef>
              <a:spcAft>
                <a:spcPts val="1200"/>
              </a:spcAft>
              <a:buNone/>
            </a:pPr>
            <a:endParaRPr sz="1195">
              <a:solidFill>
                <a:schemeClr val="dk1"/>
              </a:solidFill>
            </a:endParaRPr>
          </a:p>
        </p:txBody>
      </p:sp>
      <p:pic>
        <p:nvPicPr>
          <p:cNvPr id="360" name="Google Shape;360;p59"/>
          <p:cNvPicPr preferRelativeResize="0"/>
          <p:nvPr/>
        </p:nvPicPr>
        <p:blipFill rotWithShape="1">
          <a:blip r:embed="rId3">
            <a:alphaModFix/>
          </a:blip>
          <a:srcRect l="17010" r="23430"/>
          <a:stretch/>
        </p:blipFill>
        <p:spPr>
          <a:xfrm>
            <a:off x="3365713" y="1134613"/>
            <a:ext cx="1283875" cy="2874275"/>
          </a:xfrm>
          <a:prstGeom prst="rect">
            <a:avLst/>
          </a:prstGeom>
          <a:noFill/>
          <a:ln>
            <a:noFill/>
          </a:ln>
        </p:spPr>
      </p:pic>
      <p:pic>
        <p:nvPicPr>
          <p:cNvPr id="361" name="Google Shape;361;p59"/>
          <p:cNvPicPr preferRelativeResize="0"/>
          <p:nvPr/>
        </p:nvPicPr>
        <p:blipFill>
          <a:blip r:embed="rId4">
            <a:alphaModFix/>
          </a:blip>
          <a:stretch>
            <a:fillRect/>
          </a:stretch>
        </p:blipFill>
        <p:spPr>
          <a:xfrm>
            <a:off x="4895600" y="230650"/>
            <a:ext cx="1054200" cy="1405600"/>
          </a:xfrm>
          <a:prstGeom prst="rect">
            <a:avLst/>
          </a:prstGeom>
          <a:noFill/>
          <a:ln>
            <a:noFill/>
          </a:ln>
        </p:spPr>
      </p:pic>
      <p:pic>
        <p:nvPicPr>
          <p:cNvPr id="362" name="Google Shape;362;p59"/>
          <p:cNvPicPr preferRelativeResize="0"/>
          <p:nvPr/>
        </p:nvPicPr>
        <p:blipFill rotWithShape="1">
          <a:blip r:embed="rId5">
            <a:alphaModFix/>
          </a:blip>
          <a:srcRect r="18380" b="30574"/>
          <a:stretch/>
        </p:blipFill>
        <p:spPr>
          <a:xfrm>
            <a:off x="6159250" y="230650"/>
            <a:ext cx="1239389" cy="1405600"/>
          </a:xfrm>
          <a:prstGeom prst="rect">
            <a:avLst/>
          </a:prstGeom>
          <a:noFill/>
          <a:ln>
            <a:noFill/>
          </a:ln>
        </p:spPr>
      </p:pic>
      <p:pic>
        <p:nvPicPr>
          <p:cNvPr id="363" name="Google Shape;363;p59"/>
          <p:cNvPicPr preferRelativeResize="0"/>
          <p:nvPr/>
        </p:nvPicPr>
        <p:blipFill rotWithShape="1">
          <a:blip r:embed="rId6">
            <a:alphaModFix/>
          </a:blip>
          <a:srcRect r="10968" b="19021"/>
          <a:stretch/>
        </p:blipFill>
        <p:spPr>
          <a:xfrm>
            <a:off x="7608100" y="237975"/>
            <a:ext cx="1159045" cy="1405600"/>
          </a:xfrm>
          <a:prstGeom prst="rect">
            <a:avLst/>
          </a:prstGeom>
          <a:noFill/>
          <a:ln>
            <a:noFill/>
          </a:ln>
        </p:spPr>
      </p:pic>
      <p:pic>
        <p:nvPicPr>
          <p:cNvPr id="364" name="Google Shape;364;p59"/>
          <p:cNvPicPr preferRelativeResize="0"/>
          <p:nvPr/>
        </p:nvPicPr>
        <p:blipFill rotWithShape="1">
          <a:blip r:embed="rId7">
            <a:alphaModFix/>
          </a:blip>
          <a:srcRect l="17610" t="11652" r="12973" b="11789"/>
          <a:stretch/>
        </p:blipFill>
        <p:spPr>
          <a:xfrm>
            <a:off x="4895624" y="2042373"/>
            <a:ext cx="1777777" cy="1306800"/>
          </a:xfrm>
          <a:prstGeom prst="rect">
            <a:avLst/>
          </a:prstGeom>
          <a:noFill/>
          <a:ln>
            <a:noFill/>
          </a:ln>
        </p:spPr>
      </p:pic>
      <p:pic>
        <p:nvPicPr>
          <p:cNvPr id="365" name="Google Shape;365;p59"/>
          <p:cNvPicPr preferRelativeResize="0"/>
          <p:nvPr/>
        </p:nvPicPr>
        <p:blipFill rotWithShape="1">
          <a:blip r:embed="rId8">
            <a:alphaModFix/>
          </a:blip>
          <a:srcRect l="18231" t="13803" r="9304" b="12144"/>
          <a:stretch/>
        </p:blipFill>
        <p:spPr>
          <a:xfrm>
            <a:off x="4895625" y="3582075"/>
            <a:ext cx="1777777" cy="1210898"/>
          </a:xfrm>
          <a:prstGeom prst="rect">
            <a:avLst/>
          </a:prstGeom>
          <a:noFill/>
          <a:ln>
            <a:noFill/>
          </a:ln>
        </p:spPr>
      </p:pic>
      <p:pic>
        <p:nvPicPr>
          <p:cNvPr id="366" name="Google Shape;366;p59"/>
          <p:cNvPicPr preferRelativeResize="0"/>
          <p:nvPr/>
        </p:nvPicPr>
        <p:blipFill rotWithShape="1">
          <a:blip r:embed="rId9">
            <a:alphaModFix/>
          </a:blip>
          <a:srcRect l="9981" r="13119" b="26766"/>
          <a:stretch/>
        </p:blipFill>
        <p:spPr>
          <a:xfrm>
            <a:off x="6785625" y="2042375"/>
            <a:ext cx="2058655" cy="1306800"/>
          </a:xfrm>
          <a:prstGeom prst="rect">
            <a:avLst/>
          </a:prstGeom>
          <a:noFill/>
          <a:ln>
            <a:noFill/>
          </a:ln>
        </p:spPr>
      </p:pic>
      <p:pic>
        <p:nvPicPr>
          <p:cNvPr id="367" name="Google Shape;367;p59"/>
          <p:cNvPicPr preferRelativeResize="0"/>
          <p:nvPr/>
        </p:nvPicPr>
        <p:blipFill rotWithShape="1">
          <a:blip r:embed="rId10">
            <a:alphaModFix/>
          </a:blip>
          <a:srcRect l="15211" t="16195" r="12695" b="9752"/>
          <a:stretch/>
        </p:blipFill>
        <p:spPr>
          <a:xfrm>
            <a:off x="6785625" y="3582075"/>
            <a:ext cx="2058650" cy="1210898"/>
          </a:xfrm>
          <a:prstGeom prst="rect">
            <a:avLst/>
          </a:prstGeom>
          <a:noFill/>
          <a:ln>
            <a:noFill/>
          </a:ln>
        </p:spPr>
      </p:pic>
      <p:sp>
        <p:nvSpPr>
          <p:cNvPr id="368" name="Google Shape;368;p59"/>
          <p:cNvSpPr txBox="1"/>
          <p:nvPr/>
        </p:nvSpPr>
        <p:spPr>
          <a:xfrm>
            <a:off x="4895625" y="1636250"/>
            <a:ext cx="3767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9FC5E8"/>
                </a:solidFill>
                <a:latin typeface="Average"/>
                <a:ea typeface="Average"/>
                <a:cs typeface="Average"/>
                <a:sym typeface="Average"/>
              </a:rPr>
              <a:t>ROM: 40	TIP: 19	LPS: 12</a:t>
            </a:r>
            <a:endParaRPr>
              <a:solidFill>
                <a:srgbClr val="9FC5E8"/>
              </a:solidFill>
              <a:latin typeface="Average"/>
              <a:ea typeface="Average"/>
              <a:cs typeface="Average"/>
              <a:sym typeface="Average"/>
            </a:endParaRPr>
          </a:p>
        </p:txBody>
      </p:sp>
      <p:sp>
        <p:nvSpPr>
          <p:cNvPr id="369" name="Google Shape;369;p59"/>
          <p:cNvSpPr txBox="1"/>
          <p:nvPr/>
        </p:nvSpPr>
        <p:spPr>
          <a:xfrm>
            <a:off x="5278950" y="3315825"/>
            <a:ext cx="3000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rgbClr val="FF0000"/>
                </a:solidFill>
                <a:latin typeface="Average"/>
                <a:ea typeface="Average"/>
                <a:cs typeface="Average"/>
                <a:sym typeface="Average"/>
              </a:rPr>
              <a:t>NOT ENOUGH TONGUE, AIRWAY, OR TOOTH SPACE </a:t>
            </a:r>
            <a:endParaRPr sz="800" b="1">
              <a:solidFill>
                <a:srgbClr val="FF0000"/>
              </a:solidFill>
              <a:latin typeface="Average"/>
              <a:ea typeface="Average"/>
              <a:cs typeface="Average"/>
              <a:sym typeface="Averag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60"/>
          <p:cNvPicPr preferRelativeResize="0"/>
          <p:nvPr/>
        </p:nvPicPr>
        <p:blipFill>
          <a:blip r:embed="rId3">
            <a:alphaModFix/>
          </a:blip>
          <a:stretch>
            <a:fillRect/>
          </a:stretch>
        </p:blipFill>
        <p:spPr>
          <a:xfrm>
            <a:off x="152400" y="152400"/>
            <a:ext cx="2202550" cy="1651925"/>
          </a:xfrm>
          <a:prstGeom prst="rect">
            <a:avLst/>
          </a:prstGeom>
          <a:noFill/>
          <a:ln>
            <a:noFill/>
          </a:ln>
        </p:spPr>
      </p:pic>
      <p:pic>
        <p:nvPicPr>
          <p:cNvPr id="375" name="Google Shape;375;p60"/>
          <p:cNvPicPr preferRelativeResize="0"/>
          <p:nvPr/>
        </p:nvPicPr>
        <p:blipFill>
          <a:blip r:embed="rId4">
            <a:alphaModFix/>
          </a:blip>
          <a:stretch>
            <a:fillRect/>
          </a:stretch>
        </p:blipFill>
        <p:spPr>
          <a:xfrm>
            <a:off x="2507350" y="152400"/>
            <a:ext cx="2202550" cy="1651913"/>
          </a:xfrm>
          <a:prstGeom prst="rect">
            <a:avLst/>
          </a:prstGeom>
          <a:noFill/>
          <a:ln>
            <a:noFill/>
          </a:ln>
        </p:spPr>
      </p:pic>
      <p:pic>
        <p:nvPicPr>
          <p:cNvPr id="376" name="Google Shape;376;p60"/>
          <p:cNvPicPr preferRelativeResize="0"/>
          <p:nvPr/>
        </p:nvPicPr>
        <p:blipFill>
          <a:blip r:embed="rId5">
            <a:alphaModFix/>
          </a:blip>
          <a:stretch>
            <a:fillRect/>
          </a:stretch>
        </p:blipFill>
        <p:spPr>
          <a:xfrm>
            <a:off x="128825" y="3286275"/>
            <a:ext cx="2249703" cy="1651925"/>
          </a:xfrm>
          <a:prstGeom prst="rect">
            <a:avLst/>
          </a:prstGeom>
          <a:noFill/>
          <a:ln>
            <a:noFill/>
          </a:ln>
        </p:spPr>
      </p:pic>
      <p:pic>
        <p:nvPicPr>
          <p:cNvPr id="377" name="Google Shape;377;p60"/>
          <p:cNvPicPr preferRelativeResize="0"/>
          <p:nvPr/>
        </p:nvPicPr>
        <p:blipFill>
          <a:blip r:embed="rId6">
            <a:alphaModFix/>
          </a:blip>
          <a:stretch>
            <a:fillRect/>
          </a:stretch>
        </p:blipFill>
        <p:spPr>
          <a:xfrm>
            <a:off x="4572000" y="933625"/>
            <a:ext cx="2472400" cy="1854305"/>
          </a:xfrm>
          <a:prstGeom prst="rect">
            <a:avLst/>
          </a:prstGeom>
          <a:noFill/>
          <a:ln>
            <a:noFill/>
          </a:ln>
        </p:spPr>
      </p:pic>
      <p:pic>
        <p:nvPicPr>
          <p:cNvPr id="378" name="Google Shape;378;p60"/>
          <p:cNvPicPr preferRelativeResize="0"/>
          <p:nvPr/>
        </p:nvPicPr>
        <p:blipFill rotWithShape="1">
          <a:blip r:embed="rId7">
            <a:alphaModFix/>
          </a:blip>
          <a:srcRect l="18451" t="20198" r="1981" b="16461"/>
          <a:stretch/>
        </p:blipFill>
        <p:spPr>
          <a:xfrm rot="-5400000">
            <a:off x="6130500" y="2404737"/>
            <a:ext cx="3442501" cy="2055376"/>
          </a:xfrm>
          <a:prstGeom prst="rect">
            <a:avLst/>
          </a:prstGeom>
          <a:noFill/>
          <a:ln>
            <a:noFill/>
          </a:ln>
        </p:spPr>
      </p:pic>
      <p:pic>
        <p:nvPicPr>
          <p:cNvPr id="379" name="Google Shape;379;p60"/>
          <p:cNvPicPr preferRelativeResize="0"/>
          <p:nvPr/>
        </p:nvPicPr>
        <p:blipFill rotWithShape="1">
          <a:blip r:embed="rId8">
            <a:alphaModFix/>
          </a:blip>
          <a:srcRect l="6429" t="3858" r="20095" b="20629"/>
          <a:stretch/>
        </p:blipFill>
        <p:spPr>
          <a:xfrm>
            <a:off x="1753950" y="1485800"/>
            <a:ext cx="2818058" cy="2171875"/>
          </a:xfrm>
          <a:prstGeom prst="rect">
            <a:avLst/>
          </a:prstGeom>
          <a:noFill/>
          <a:ln>
            <a:noFill/>
          </a:ln>
        </p:spPr>
      </p:pic>
      <p:pic>
        <p:nvPicPr>
          <p:cNvPr id="380" name="Google Shape;380;p60"/>
          <p:cNvPicPr preferRelativeResize="0"/>
          <p:nvPr/>
        </p:nvPicPr>
        <p:blipFill>
          <a:blip r:embed="rId9">
            <a:alphaModFix/>
          </a:blip>
          <a:stretch>
            <a:fillRect/>
          </a:stretch>
        </p:blipFill>
        <p:spPr>
          <a:xfrm>
            <a:off x="4621512" y="3290406"/>
            <a:ext cx="2202550" cy="1643670"/>
          </a:xfrm>
          <a:prstGeom prst="rect">
            <a:avLst/>
          </a:prstGeom>
          <a:noFill/>
          <a:ln>
            <a:noFill/>
          </a:ln>
        </p:spPr>
      </p:pic>
      <p:pic>
        <p:nvPicPr>
          <p:cNvPr id="381" name="Google Shape;381;p60"/>
          <p:cNvPicPr preferRelativeResize="0"/>
          <p:nvPr/>
        </p:nvPicPr>
        <p:blipFill rotWithShape="1">
          <a:blip r:embed="rId10">
            <a:alphaModFix/>
          </a:blip>
          <a:srcRect l="9008" b="5285"/>
          <a:stretch/>
        </p:blipFill>
        <p:spPr>
          <a:xfrm>
            <a:off x="6553125" y="152401"/>
            <a:ext cx="2249700" cy="1558775"/>
          </a:xfrm>
          <a:prstGeom prst="rect">
            <a:avLst/>
          </a:prstGeom>
          <a:noFill/>
          <a:ln>
            <a:noFill/>
          </a:ln>
        </p:spPr>
      </p:pic>
      <p:sp>
        <p:nvSpPr>
          <p:cNvPr id="382" name="Google Shape;382;p60"/>
          <p:cNvSpPr txBox="1"/>
          <p:nvPr/>
        </p:nvSpPr>
        <p:spPr>
          <a:xfrm>
            <a:off x="3676325" y="152400"/>
            <a:ext cx="4092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00"/>
                </a:solidFill>
                <a:latin typeface="Average"/>
                <a:ea typeface="Average"/>
                <a:cs typeface="Average"/>
                <a:sym typeface="Average"/>
              </a:rPr>
              <a:t>LIPS ALWAYS DRY &amp; APART</a:t>
            </a:r>
            <a:endParaRPr b="1">
              <a:solidFill>
                <a:srgbClr val="FF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ALWAYS MOUTH BREATHING</a:t>
            </a:r>
            <a:endParaRPr b="1">
              <a:solidFill>
                <a:srgbClr val="FF0000"/>
              </a:solidFill>
              <a:latin typeface="Average"/>
              <a:ea typeface="Average"/>
              <a:cs typeface="Average"/>
              <a:sym typeface="Average"/>
            </a:endParaRPr>
          </a:p>
        </p:txBody>
      </p:sp>
      <p:sp>
        <p:nvSpPr>
          <p:cNvPr id="383" name="Google Shape;383;p60"/>
          <p:cNvSpPr txBox="1"/>
          <p:nvPr/>
        </p:nvSpPr>
        <p:spPr>
          <a:xfrm>
            <a:off x="1996450" y="3961338"/>
            <a:ext cx="3000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00"/>
                </a:solidFill>
                <a:latin typeface="Average"/>
                <a:ea typeface="Average"/>
                <a:cs typeface="Average"/>
                <a:sym typeface="Average"/>
              </a:rPr>
              <a:t>MESSY EATER</a:t>
            </a:r>
            <a:endParaRPr b="1">
              <a:solidFill>
                <a:srgbClr val="FF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MESSY SLEEPER</a:t>
            </a:r>
            <a:endParaRPr b="1">
              <a:solidFill>
                <a:srgbClr val="FF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HIGHLY ANXIOUS</a:t>
            </a:r>
            <a:endParaRPr b="1">
              <a:solidFill>
                <a:srgbClr val="FF0000"/>
              </a:solidFill>
              <a:latin typeface="Average"/>
              <a:ea typeface="Average"/>
              <a:cs typeface="Average"/>
              <a:sym typeface="Average"/>
            </a:endParaRPr>
          </a:p>
        </p:txBody>
      </p:sp>
      <p:sp>
        <p:nvSpPr>
          <p:cNvPr id="384" name="Google Shape;384;p60"/>
          <p:cNvSpPr txBox="1"/>
          <p:nvPr/>
        </p:nvSpPr>
        <p:spPr>
          <a:xfrm>
            <a:off x="-621475" y="2237500"/>
            <a:ext cx="3000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00"/>
                </a:solidFill>
                <a:latin typeface="Average"/>
                <a:ea typeface="Average"/>
                <a:cs typeface="Average"/>
                <a:sym typeface="Average"/>
              </a:rPr>
              <a:t>SUPER CUTE KID</a:t>
            </a:r>
            <a:endParaRPr b="1">
              <a:solidFill>
                <a:srgbClr val="FF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USUALLY SMILING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61"/>
          <p:cNvPicPr preferRelativeResize="0"/>
          <p:nvPr/>
        </p:nvPicPr>
        <p:blipFill rotWithShape="1">
          <a:blip r:embed="rId3">
            <a:alphaModFix/>
          </a:blip>
          <a:srcRect l="19719" t="14083" r="14788" b="18175"/>
          <a:stretch/>
        </p:blipFill>
        <p:spPr>
          <a:xfrm>
            <a:off x="534500" y="583425"/>
            <a:ext cx="1667501" cy="2299627"/>
          </a:xfrm>
          <a:prstGeom prst="rect">
            <a:avLst/>
          </a:prstGeom>
          <a:noFill/>
          <a:ln>
            <a:noFill/>
          </a:ln>
        </p:spPr>
      </p:pic>
      <p:pic>
        <p:nvPicPr>
          <p:cNvPr id="390" name="Google Shape;390;p61"/>
          <p:cNvPicPr preferRelativeResize="0"/>
          <p:nvPr/>
        </p:nvPicPr>
        <p:blipFill>
          <a:blip r:embed="rId4">
            <a:alphaModFix/>
          </a:blip>
          <a:stretch>
            <a:fillRect/>
          </a:stretch>
        </p:blipFill>
        <p:spPr>
          <a:xfrm>
            <a:off x="3201100" y="583425"/>
            <a:ext cx="2416051" cy="3221352"/>
          </a:xfrm>
          <a:prstGeom prst="rect">
            <a:avLst/>
          </a:prstGeom>
          <a:noFill/>
          <a:ln>
            <a:noFill/>
          </a:ln>
        </p:spPr>
      </p:pic>
      <p:pic>
        <p:nvPicPr>
          <p:cNvPr id="391" name="Google Shape;391;p61"/>
          <p:cNvPicPr preferRelativeResize="0"/>
          <p:nvPr/>
        </p:nvPicPr>
        <p:blipFill>
          <a:blip r:embed="rId5">
            <a:alphaModFix/>
          </a:blip>
          <a:stretch>
            <a:fillRect/>
          </a:stretch>
        </p:blipFill>
        <p:spPr>
          <a:xfrm>
            <a:off x="5864000" y="2571747"/>
            <a:ext cx="3137100" cy="2354925"/>
          </a:xfrm>
          <a:prstGeom prst="rect">
            <a:avLst/>
          </a:prstGeom>
          <a:noFill/>
          <a:ln>
            <a:noFill/>
          </a:ln>
        </p:spPr>
      </p:pic>
      <p:sp>
        <p:nvSpPr>
          <p:cNvPr id="392" name="Google Shape;392;p61"/>
          <p:cNvSpPr txBox="1"/>
          <p:nvPr/>
        </p:nvSpPr>
        <p:spPr>
          <a:xfrm>
            <a:off x="421900" y="2932900"/>
            <a:ext cx="27792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Before tonsils and adenoids were removed… Dark circles under the eyes, turned up tip of nose, mouth always open (mouth breathing), dry crusty nose and lips, deep set eyes, very small for her age, bed wetting past the age of 5, nightmares, highly anxious.  </a:t>
            </a:r>
            <a:endParaRPr>
              <a:solidFill>
                <a:schemeClr val="dk1"/>
              </a:solidFill>
              <a:latin typeface="Average"/>
              <a:ea typeface="Average"/>
              <a:cs typeface="Average"/>
              <a:sym typeface="Average"/>
            </a:endParaRPr>
          </a:p>
        </p:txBody>
      </p:sp>
      <p:sp>
        <p:nvSpPr>
          <p:cNvPr id="393" name="Google Shape;393;p61"/>
          <p:cNvSpPr txBox="1"/>
          <p:nvPr/>
        </p:nvSpPr>
        <p:spPr>
          <a:xfrm>
            <a:off x="5977550" y="387225"/>
            <a:ext cx="2910000" cy="22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After tonsils and adenoids were removed and palate expansion… Still mouth breathing, still anxious, still not enough room for her teeth, still not thriving… </a:t>
            </a:r>
            <a:endParaRPr>
              <a:solidFill>
                <a:schemeClr val="dk1"/>
              </a:solidFill>
              <a:latin typeface="Average"/>
              <a:ea typeface="Average"/>
              <a:cs typeface="Average"/>
              <a:sym typeface="Average"/>
            </a:endParaRPr>
          </a:p>
          <a:p>
            <a:pPr marL="0" lvl="0" indent="0" algn="l" rtl="0">
              <a:spcBef>
                <a:spcPts val="0"/>
              </a:spcBef>
              <a:spcAft>
                <a:spcPts val="0"/>
              </a:spcAft>
              <a:buNone/>
            </a:pPr>
            <a:endParaRPr b="1">
              <a:solidFill>
                <a:srgbClr val="98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What did we miss?</a:t>
            </a:r>
            <a:endParaRPr b="1">
              <a:solidFill>
                <a:srgbClr val="FF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THE FUNCTION!!!</a:t>
            </a:r>
            <a:endParaRPr b="1">
              <a:solidFill>
                <a:srgbClr val="FF0000"/>
              </a:solidFill>
              <a:latin typeface="Average"/>
              <a:ea typeface="Average"/>
              <a:cs typeface="Average"/>
              <a:sym typeface="Average"/>
            </a:endParaRPr>
          </a:p>
          <a:p>
            <a:pPr marL="0" lvl="0" indent="0" algn="l" rtl="0">
              <a:spcBef>
                <a:spcPts val="0"/>
              </a:spcBef>
              <a:spcAft>
                <a:spcPts val="0"/>
              </a:spcAft>
              <a:buNone/>
            </a:pPr>
            <a:r>
              <a:rPr lang="en" sz="1100">
                <a:solidFill>
                  <a:schemeClr val="dk1"/>
                </a:solidFill>
                <a:latin typeface="Average"/>
                <a:ea typeface="Average"/>
                <a:cs typeface="Average"/>
                <a:sym typeface="Average"/>
              </a:rPr>
              <a:t>Our bodies don’t just adapt to surgery.  The function has to be addressed and relearned.  </a:t>
            </a:r>
            <a:endParaRPr sz="1100">
              <a:solidFill>
                <a:schemeClr val="dk1"/>
              </a:solidFill>
              <a:latin typeface="Average"/>
              <a:ea typeface="Average"/>
              <a:cs typeface="Average"/>
              <a:sym typeface="Average"/>
            </a:endParaRPr>
          </a:p>
        </p:txBody>
      </p:sp>
      <p:sp>
        <p:nvSpPr>
          <p:cNvPr id="394" name="Google Shape;394;p61"/>
          <p:cNvSpPr txBox="1"/>
          <p:nvPr/>
        </p:nvSpPr>
        <p:spPr>
          <a:xfrm>
            <a:off x="216325" y="133375"/>
            <a:ext cx="8385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0FFFF"/>
                </a:solidFill>
                <a:latin typeface="Average"/>
                <a:ea typeface="Average"/>
                <a:cs typeface="Average"/>
                <a:sym typeface="Average"/>
              </a:rPr>
              <a:t>MY DAUGHTER, RANDI  -  MY WHY! </a:t>
            </a:r>
            <a:endParaRPr>
              <a:solidFill>
                <a:srgbClr val="00FFFF"/>
              </a:solidFill>
              <a:latin typeface="Average"/>
              <a:ea typeface="Average"/>
              <a:cs typeface="Average"/>
              <a:sym typeface="Average"/>
            </a:endParaRPr>
          </a:p>
        </p:txBody>
      </p:sp>
      <p:sp>
        <p:nvSpPr>
          <p:cNvPr id="395" name="Google Shape;395;p61"/>
          <p:cNvSpPr txBox="1"/>
          <p:nvPr/>
        </p:nvSpPr>
        <p:spPr>
          <a:xfrm>
            <a:off x="3279775" y="3943800"/>
            <a:ext cx="2258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00"/>
                </a:solidFill>
                <a:latin typeface="Average"/>
                <a:ea typeface="Average"/>
                <a:cs typeface="Average"/>
                <a:sym typeface="Average"/>
              </a:rPr>
              <a:t>ALL SIGNS OF SLEEP</a:t>
            </a:r>
            <a:endParaRPr b="1">
              <a:solidFill>
                <a:srgbClr val="FF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DISORDERED </a:t>
            </a:r>
            <a:endParaRPr b="1">
              <a:solidFill>
                <a:srgbClr val="FF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BREATHING</a:t>
            </a:r>
            <a:endParaRPr b="1">
              <a:solidFill>
                <a:srgbClr val="FF0000"/>
              </a:solidFill>
              <a:latin typeface="Average"/>
              <a:ea typeface="Average"/>
              <a:cs typeface="Average"/>
              <a:sym typeface="Average"/>
            </a:endParaRPr>
          </a:p>
        </p:txBody>
      </p:sp>
      <p:sp>
        <p:nvSpPr>
          <p:cNvPr id="396" name="Google Shape;396;p61"/>
          <p:cNvSpPr/>
          <p:nvPr/>
        </p:nvSpPr>
        <p:spPr>
          <a:xfrm rot="2131">
            <a:off x="3007654" y="4108077"/>
            <a:ext cx="483900" cy="5028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can we do besides extract and retract?</a:t>
            </a:r>
            <a:endParaRPr/>
          </a:p>
        </p:txBody>
      </p:sp>
      <p:pic>
        <p:nvPicPr>
          <p:cNvPr id="402" name="Google Shape;402;p62"/>
          <p:cNvPicPr preferRelativeResize="0"/>
          <p:nvPr/>
        </p:nvPicPr>
        <p:blipFill>
          <a:blip r:embed="rId3">
            <a:alphaModFix/>
          </a:blip>
          <a:stretch>
            <a:fillRect/>
          </a:stretch>
        </p:blipFill>
        <p:spPr>
          <a:xfrm>
            <a:off x="3861350" y="1155850"/>
            <a:ext cx="5094634" cy="3820975"/>
          </a:xfrm>
          <a:prstGeom prst="rect">
            <a:avLst/>
          </a:prstGeom>
          <a:noFill/>
          <a:ln>
            <a:noFill/>
          </a:ln>
        </p:spPr>
      </p:pic>
      <p:pic>
        <p:nvPicPr>
          <p:cNvPr id="403" name="Google Shape;403;p62"/>
          <p:cNvPicPr preferRelativeResize="0"/>
          <p:nvPr/>
        </p:nvPicPr>
        <p:blipFill>
          <a:blip r:embed="rId4">
            <a:alphaModFix/>
          </a:blip>
          <a:stretch>
            <a:fillRect/>
          </a:stretch>
        </p:blipFill>
        <p:spPr>
          <a:xfrm>
            <a:off x="588725" y="1155850"/>
            <a:ext cx="3056780" cy="38209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3"/>
          <p:cNvSpPr txBox="1">
            <a:spLocks noGrp="1"/>
          </p:cNvSpPr>
          <p:nvPr>
            <p:ph type="title"/>
          </p:nvPr>
        </p:nvSpPr>
        <p:spPr>
          <a:xfrm>
            <a:off x="311700" y="11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plan and the team…  Dr. John Karotkin and Dr. Todd Scheyer</a:t>
            </a:r>
            <a:endParaRPr/>
          </a:p>
        </p:txBody>
      </p:sp>
      <p:pic>
        <p:nvPicPr>
          <p:cNvPr id="409" name="Google Shape;409;p63"/>
          <p:cNvPicPr preferRelativeResize="0"/>
          <p:nvPr/>
        </p:nvPicPr>
        <p:blipFill>
          <a:blip r:embed="rId3">
            <a:alphaModFix/>
          </a:blip>
          <a:stretch>
            <a:fillRect/>
          </a:stretch>
        </p:blipFill>
        <p:spPr>
          <a:xfrm>
            <a:off x="5636400" y="692588"/>
            <a:ext cx="1489300" cy="1985738"/>
          </a:xfrm>
          <a:prstGeom prst="rect">
            <a:avLst/>
          </a:prstGeom>
          <a:noFill/>
          <a:ln>
            <a:noFill/>
          </a:ln>
        </p:spPr>
      </p:pic>
      <p:pic>
        <p:nvPicPr>
          <p:cNvPr id="410" name="Google Shape;410;p63"/>
          <p:cNvPicPr preferRelativeResize="0"/>
          <p:nvPr/>
        </p:nvPicPr>
        <p:blipFill rotWithShape="1">
          <a:blip r:embed="rId4">
            <a:alphaModFix/>
          </a:blip>
          <a:srcRect l="7953" t="17566" r="8851"/>
          <a:stretch/>
        </p:blipFill>
        <p:spPr>
          <a:xfrm>
            <a:off x="7241325" y="692600"/>
            <a:ext cx="1533875" cy="2026400"/>
          </a:xfrm>
          <a:prstGeom prst="rect">
            <a:avLst/>
          </a:prstGeom>
          <a:noFill/>
          <a:ln>
            <a:noFill/>
          </a:ln>
        </p:spPr>
      </p:pic>
      <p:pic>
        <p:nvPicPr>
          <p:cNvPr id="411" name="Google Shape;411;p63"/>
          <p:cNvPicPr preferRelativeResize="0"/>
          <p:nvPr/>
        </p:nvPicPr>
        <p:blipFill>
          <a:blip r:embed="rId5">
            <a:alphaModFix/>
          </a:blip>
          <a:stretch>
            <a:fillRect/>
          </a:stretch>
        </p:blipFill>
        <p:spPr>
          <a:xfrm>
            <a:off x="464924" y="2764188"/>
            <a:ext cx="2945026" cy="2236375"/>
          </a:xfrm>
          <a:prstGeom prst="rect">
            <a:avLst/>
          </a:prstGeom>
          <a:noFill/>
          <a:ln>
            <a:noFill/>
          </a:ln>
        </p:spPr>
      </p:pic>
      <p:pic>
        <p:nvPicPr>
          <p:cNvPr id="412" name="Google Shape;412;p63"/>
          <p:cNvPicPr preferRelativeResize="0"/>
          <p:nvPr/>
        </p:nvPicPr>
        <p:blipFill rotWithShape="1">
          <a:blip r:embed="rId6">
            <a:alphaModFix/>
          </a:blip>
          <a:srcRect r="24202" b="47070"/>
          <a:stretch/>
        </p:blipFill>
        <p:spPr>
          <a:xfrm>
            <a:off x="6443475" y="3147675"/>
            <a:ext cx="1128875" cy="1051075"/>
          </a:xfrm>
          <a:prstGeom prst="rect">
            <a:avLst/>
          </a:prstGeom>
          <a:noFill/>
          <a:ln>
            <a:noFill/>
          </a:ln>
        </p:spPr>
      </p:pic>
      <p:pic>
        <p:nvPicPr>
          <p:cNvPr id="413" name="Google Shape;413;p63"/>
          <p:cNvPicPr preferRelativeResize="0"/>
          <p:nvPr/>
        </p:nvPicPr>
        <p:blipFill>
          <a:blip r:embed="rId7">
            <a:alphaModFix/>
          </a:blip>
          <a:stretch>
            <a:fillRect/>
          </a:stretch>
        </p:blipFill>
        <p:spPr>
          <a:xfrm>
            <a:off x="2351850" y="692595"/>
            <a:ext cx="1489300" cy="1985723"/>
          </a:xfrm>
          <a:prstGeom prst="rect">
            <a:avLst/>
          </a:prstGeom>
          <a:noFill/>
          <a:ln>
            <a:noFill/>
          </a:ln>
        </p:spPr>
      </p:pic>
      <p:pic>
        <p:nvPicPr>
          <p:cNvPr id="414" name="Google Shape;414;p63"/>
          <p:cNvPicPr preferRelativeResize="0"/>
          <p:nvPr/>
        </p:nvPicPr>
        <p:blipFill>
          <a:blip r:embed="rId8">
            <a:alphaModFix/>
          </a:blip>
          <a:stretch>
            <a:fillRect/>
          </a:stretch>
        </p:blipFill>
        <p:spPr>
          <a:xfrm>
            <a:off x="3981670" y="692588"/>
            <a:ext cx="1489300" cy="1985738"/>
          </a:xfrm>
          <a:prstGeom prst="rect">
            <a:avLst/>
          </a:prstGeom>
          <a:noFill/>
          <a:ln>
            <a:noFill/>
          </a:ln>
        </p:spPr>
      </p:pic>
      <p:sp>
        <p:nvSpPr>
          <p:cNvPr id="415" name="Google Shape;415;p63"/>
          <p:cNvSpPr txBox="1"/>
          <p:nvPr/>
        </p:nvSpPr>
        <p:spPr>
          <a:xfrm>
            <a:off x="3494125" y="2611638"/>
            <a:ext cx="4534200" cy="227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Average"/>
                <a:ea typeface="Average"/>
                <a:cs typeface="Average"/>
                <a:sym typeface="Average"/>
              </a:rPr>
              <a:t>All planned and scheduled between Perio Health Professionals and Advance Orthodontics</a:t>
            </a:r>
            <a:endParaRPr b="1">
              <a:solidFill>
                <a:schemeClr val="dk1"/>
              </a:solidFill>
              <a:latin typeface="Average"/>
              <a:ea typeface="Average"/>
              <a:cs typeface="Average"/>
              <a:sym typeface="Average"/>
            </a:endParaRPr>
          </a:p>
          <a:p>
            <a:pPr marL="0" lvl="0" indent="0" algn="l" rtl="0">
              <a:spcBef>
                <a:spcPts val="0"/>
              </a:spcBef>
              <a:spcAft>
                <a:spcPts val="0"/>
              </a:spcAft>
              <a:buNone/>
            </a:pPr>
            <a:endParaRPr>
              <a:solidFill>
                <a:srgbClr val="D9D9D9"/>
              </a:solidFill>
              <a:latin typeface="Average"/>
              <a:ea typeface="Average"/>
              <a:cs typeface="Average"/>
              <a:sym typeface="Average"/>
            </a:endParaRPr>
          </a:p>
          <a:p>
            <a:pPr marL="0" lvl="0" indent="0" algn="l" rtl="0">
              <a:spcBef>
                <a:spcPts val="0"/>
              </a:spcBef>
              <a:spcAft>
                <a:spcPts val="0"/>
              </a:spcAft>
              <a:buNone/>
            </a:pPr>
            <a:r>
              <a:rPr lang="en">
                <a:solidFill>
                  <a:srgbClr val="D9D9D9"/>
                </a:solidFill>
                <a:latin typeface="Average"/>
                <a:ea typeface="Average"/>
                <a:cs typeface="Average"/>
                <a:sym typeface="Average"/>
              </a:rPr>
              <a:t>July 2022</a:t>
            </a:r>
            <a:endParaRPr>
              <a:solidFill>
                <a:srgbClr val="D9D9D9"/>
              </a:solidFill>
              <a:latin typeface="Average"/>
              <a:ea typeface="Average"/>
              <a:cs typeface="Average"/>
              <a:sym typeface="Average"/>
            </a:endParaRPr>
          </a:p>
          <a:p>
            <a:pPr marL="0" lvl="0" indent="0" algn="l" rtl="0">
              <a:spcBef>
                <a:spcPts val="0"/>
              </a:spcBef>
              <a:spcAft>
                <a:spcPts val="0"/>
              </a:spcAft>
              <a:buNone/>
            </a:pPr>
            <a:r>
              <a:rPr lang="en">
                <a:solidFill>
                  <a:srgbClr val="CFE2F3"/>
                </a:solidFill>
                <a:latin typeface="Average"/>
                <a:ea typeface="Average"/>
                <a:cs typeface="Average"/>
                <a:sym typeface="Average"/>
              </a:rPr>
              <a:t>Oral sedation and nitrous</a:t>
            </a:r>
            <a:endParaRPr>
              <a:solidFill>
                <a:srgbClr val="CFE2F3"/>
              </a:solidFill>
              <a:latin typeface="Average"/>
              <a:ea typeface="Average"/>
              <a:cs typeface="Average"/>
              <a:sym typeface="Average"/>
            </a:endParaRPr>
          </a:p>
          <a:p>
            <a:pPr marL="0" lvl="0" indent="0" algn="l" rtl="0">
              <a:spcBef>
                <a:spcPts val="0"/>
              </a:spcBef>
              <a:spcAft>
                <a:spcPts val="0"/>
              </a:spcAft>
              <a:buNone/>
            </a:pPr>
            <a:r>
              <a:rPr lang="en">
                <a:solidFill>
                  <a:srgbClr val="CFE2F3"/>
                </a:solidFill>
                <a:latin typeface="Average"/>
                <a:ea typeface="Average"/>
                <a:cs typeface="Average"/>
                <a:sym typeface="Average"/>
              </a:rPr>
              <a:t>MSE = maxillary skeletal expansion</a:t>
            </a:r>
            <a:endParaRPr>
              <a:solidFill>
                <a:srgbClr val="CFE2F3"/>
              </a:solidFill>
              <a:latin typeface="Average"/>
              <a:ea typeface="Average"/>
              <a:cs typeface="Average"/>
              <a:sym typeface="Average"/>
            </a:endParaRPr>
          </a:p>
          <a:p>
            <a:pPr marL="0" lvl="0" indent="0" algn="l" rtl="0">
              <a:spcBef>
                <a:spcPts val="0"/>
              </a:spcBef>
              <a:spcAft>
                <a:spcPts val="0"/>
              </a:spcAft>
              <a:buNone/>
            </a:pPr>
            <a:r>
              <a:rPr lang="en">
                <a:solidFill>
                  <a:srgbClr val="CFE2F3"/>
                </a:solidFill>
                <a:latin typeface="Average"/>
                <a:ea typeface="Average"/>
                <a:cs typeface="Average"/>
                <a:sym typeface="Average"/>
              </a:rPr>
              <a:t>4 screws anchored into the palate</a:t>
            </a:r>
            <a:endParaRPr>
              <a:solidFill>
                <a:srgbClr val="CFE2F3"/>
              </a:solidFill>
              <a:latin typeface="Average"/>
              <a:ea typeface="Average"/>
              <a:cs typeface="Average"/>
              <a:sym typeface="Average"/>
            </a:endParaRPr>
          </a:p>
          <a:p>
            <a:pPr marL="0" lvl="0" indent="0" algn="l" rtl="0">
              <a:spcBef>
                <a:spcPts val="0"/>
              </a:spcBef>
              <a:spcAft>
                <a:spcPts val="0"/>
              </a:spcAft>
              <a:buNone/>
            </a:pPr>
            <a:endParaRPr>
              <a:solidFill>
                <a:srgbClr val="D9D9D9"/>
              </a:solidFill>
              <a:latin typeface="Average"/>
              <a:ea typeface="Average"/>
              <a:cs typeface="Average"/>
              <a:sym typeface="Average"/>
            </a:endParaRPr>
          </a:p>
          <a:p>
            <a:pPr marL="0" lvl="0" indent="0" algn="l" rtl="0">
              <a:spcBef>
                <a:spcPts val="0"/>
              </a:spcBef>
              <a:spcAft>
                <a:spcPts val="0"/>
              </a:spcAft>
              <a:buNone/>
            </a:pPr>
            <a:r>
              <a:rPr lang="en" sz="1200">
                <a:solidFill>
                  <a:srgbClr val="9FC5E8"/>
                </a:solidFill>
                <a:latin typeface="Average"/>
                <a:ea typeface="Average"/>
                <a:cs typeface="Average"/>
                <a:sym typeface="Average"/>
              </a:rPr>
              <a:t>Irrigating with Stellalife in a monoject syringe</a:t>
            </a:r>
            <a:endParaRPr sz="1200">
              <a:solidFill>
                <a:srgbClr val="9FC5E8"/>
              </a:solidFill>
              <a:latin typeface="Average"/>
              <a:ea typeface="Average"/>
              <a:cs typeface="Average"/>
              <a:sym typeface="Average"/>
            </a:endParaRPr>
          </a:p>
          <a:p>
            <a:pPr marL="0" lvl="0" indent="0" algn="l" rtl="0">
              <a:spcBef>
                <a:spcPts val="0"/>
              </a:spcBef>
              <a:spcAft>
                <a:spcPts val="0"/>
              </a:spcAft>
              <a:buNone/>
            </a:pPr>
            <a:r>
              <a:rPr lang="en" sz="1200">
                <a:solidFill>
                  <a:srgbClr val="9FC5E8"/>
                </a:solidFill>
                <a:latin typeface="Average"/>
                <a:ea typeface="Average"/>
                <a:cs typeface="Average"/>
                <a:sym typeface="Average"/>
              </a:rPr>
              <a:t>Cranking her appliance as directed</a:t>
            </a:r>
            <a:endParaRPr sz="1200">
              <a:solidFill>
                <a:srgbClr val="9FC5E8"/>
              </a:solidFill>
              <a:latin typeface="Average"/>
              <a:ea typeface="Average"/>
              <a:cs typeface="Average"/>
              <a:sym typeface="Average"/>
            </a:endParaRPr>
          </a:p>
        </p:txBody>
      </p:sp>
      <p:pic>
        <p:nvPicPr>
          <p:cNvPr id="416" name="Google Shape;416;p63"/>
          <p:cNvPicPr preferRelativeResize="0"/>
          <p:nvPr/>
        </p:nvPicPr>
        <p:blipFill rotWithShape="1">
          <a:blip r:embed="rId9">
            <a:alphaModFix/>
          </a:blip>
          <a:srcRect r="-6360"/>
          <a:stretch/>
        </p:blipFill>
        <p:spPr>
          <a:xfrm>
            <a:off x="7662373" y="3440700"/>
            <a:ext cx="1169926" cy="1559875"/>
          </a:xfrm>
          <a:prstGeom prst="rect">
            <a:avLst/>
          </a:prstGeom>
          <a:noFill/>
          <a:ln>
            <a:noFill/>
          </a:ln>
        </p:spPr>
      </p:pic>
      <p:pic>
        <p:nvPicPr>
          <p:cNvPr id="417" name="Google Shape;417;p63"/>
          <p:cNvPicPr preferRelativeResize="0"/>
          <p:nvPr/>
        </p:nvPicPr>
        <p:blipFill rotWithShape="1">
          <a:blip r:embed="rId10">
            <a:alphaModFix/>
          </a:blip>
          <a:srcRect l="1931" t="46275" r="70193" b="29635"/>
          <a:stretch/>
        </p:blipFill>
        <p:spPr>
          <a:xfrm>
            <a:off x="97724" y="1043500"/>
            <a:ext cx="2113601" cy="136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8"/>
          <p:cNvSpPr txBox="1"/>
          <p:nvPr/>
        </p:nvSpPr>
        <p:spPr>
          <a:xfrm>
            <a:off x="6250800" y="4341600"/>
            <a:ext cx="2893200" cy="80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a:solidFill>
                  <a:schemeClr val="dk1"/>
                </a:solidFill>
              </a:rPr>
              <a:t>IAOM.COM website</a:t>
            </a:r>
            <a:endParaRPr>
              <a:solidFill>
                <a:schemeClr val="dk1"/>
              </a:solidFill>
            </a:endParaRPr>
          </a:p>
          <a:p>
            <a:pPr marL="0" lvl="0" indent="0" algn="l" rtl="0">
              <a:spcBef>
                <a:spcPts val="1200"/>
              </a:spcBef>
              <a:spcAft>
                <a:spcPts val="0"/>
              </a:spcAft>
              <a:buNone/>
            </a:pPr>
            <a:endParaRPr>
              <a:latin typeface="Average"/>
              <a:ea typeface="Average"/>
              <a:cs typeface="Average"/>
              <a:sym typeface="Average"/>
            </a:endParaRPr>
          </a:p>
        </p:txBody>
      </p:sp>
      <p:sp>
        <p:nvSpPr>
          <p:cNvPr id="123" name="Google Shape;123;p28"/>
          <p:cNvSpPr txBox="1"/>
          <p:nvPr/>
        </p:nvSpPr>
        <p:spPr>
          <a:xfrm>
            <a:off x="1322850" y="77475"/>
            <a:ext cx="6498300" cy="4846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 sz="3000" b="1">
                <a:solidFill>
                  <a:schemeClr val="dk1"/>
                </a:solidFill>
              </a:rPr>
              <a:t>What is OMT?</a:t>
            </a:r>
            <a:endParaRPr sz="3000" b="1">
              <a:solidFill>
                <a:schemeClr val="dk1"/>
              </a:solidFill>
            </a:endParaRPr>
          </a:p>
          <a:p>
            <a:pPr marL="0" lvl="0" indent="0" algn="ctr" rtl="0">
              <a:lnSpc>
                <a:spcPct val="115000"/>
              </a:lnSpc>
              <a:spcBef>
                <a:spcPts val="1200"/>
              </a:spcBef>
              <a:spcAft>
                <a:spcPts val="0"/>
              </a:spcAft>
              <a:buNone/>
            </a:pPr>
            <a:r>
              <a:rPr lang="en" sz="2000" b="1">
                <a:solidFill>
                  <a:schemeClr val="dk1"/>
                </a:solidFill>
              </a:rPr>
              <a:t>(orofacial myofunctional therapy)</a:t>
            </a:r>
            <a:endParaRPr sz="2000" b="1">
              <a:solidFill>
                <a:schemeClr val="dk1"/>
              </a:solidFill>
            </a:endParaRPr>
          </a:p>
          <a:p>
            <a:pPr marL="0" lvl="0" indent="0" algn="ctr" rtl="0">
              <a:lnSpc>
                <a:spcPct val="115000"/>
              </a:lnSpc>
              <a:spcBef>
                <a:spcPts val="1200"/>
              </a:spcBef>
              <a:spcAft>
                <a:spcPts val="0"/>
              </a:spcAft>
              <a:buNone/>
            </a:pPr>
            <a:r>
              <a:rPr lang="en" sz="1600" b="1">
                <a:highlight>
                  <a:srgbClr val="FFFF00"/>
                </a:highlight>
              </a:rPr>
              <a:t>“</a:t>
            </a:r>
            <a:r>
              <a:rPr lang="en" sz="1300" b="1">
                <a:solidFill>
                  <a:srgbClr val="353535"/>
                </a:solidFill>
                <a:highlight>
                  <a:srgbClr val="FFFF00"/>
                </a:highlight>
              </a:rPr>
              <a:t>an individualized program to help the patient retrain… muscle function, and to create and maintain a healthy orofacial environment</a:t>
            </a:r>
            <a:r>
              <a:rPr lang="en" sz="1300" b="1">
                <a:highlight>
                  <a:srgbClr val="FFFF00"/>
                </a:highlight>
              </a:rPr>
              <a:t>”</a:t>
            </a:r>
            <a:endParaRPr sz="1300" b="1">
              <a:highlight>
                <a:srgbClr val="FFFF00"/>
              </a:highlight>
            </a:endParaRPr>
          </a:p>
          <a:p>
            <a:pPr marL="0" lvl="0" indent="0" algn="l" rtl="0">
              <a:lnSpc>
                <a:spcPct val="115000"/>
              </a:lnSpc>
              <a:spcBef>
                <a:spcPts val="1200"/>
              </a:spcBef>
              <a:spcAft>
                <a:spcPts val="0"/>
              </a:spcAft>
              <a:buNone/>
            </a:pPr>
            <a:r>
              <a:rPr lang="en" sz="1600"/>
              <a:t> </a:t>
            </a:r>
            <a:endParaRPr sz="1100"/>
          </a:p>
          <a:p>
            <a:pPr marL="0" lvl="0" indent="0" algn="ctr" rtl="0">
              <a:lnSpc>
                <a:spcPct val="115000"/>
              </a:lnSpc>
              <a:spcBef>
                <a:spcPts val="1200"/>
              </a:spcBef>
              <a:spcAft>
                <a:spcPts val="0"/>
              </a:spcAft>
              <a:buNone/>
            </a:pPr>
            <a:r>
              <a:rPr lang="en" sz="1300" b="1" i="1">
                <a:solidFill>
                  <a:srgbClr val="353535"/>
                </a:solidFill>
                <a:highlight>
                  <a:srgbClr val="00FFFF"/>
                </a:highlight>
              </a:rPr>
              <a:t>“Myofunctional therapy is an integral part of orthodontics and may shorten orthodontic treatment time, as well as prevent orthodontic relapse. Those patients experiencing TMJ pain and dysfunction, obstructive sleep apnea (OSA), or upper airway resistance syndrome (UARS) may also benefit from orofacial myofunctional therapy as part of an interdisciplinary plan of care… </a:t>
            </a:r>
            <a:endParaRPr sz="1300" b="1" i="1">
              <a:solidFill>
                <a:srgbClr val="353535"/>
              </a:solidFill>
              <a:highlight>
                <a:srgbClr val="00FFFF"/>
              </a:highlight>
            </a:endParaRPr>
          </a:p>
          <a:p>
            <a:pPr marL="0" lvl="0" indent="0" algn="ctr" rtl="0">
              <a:lnSpc>
                <a:spcPct val="115000"/>
              </a:lnSpc>
              <a:spcBef>
                <a:spcPts val="1200"/>
              </a:spcBef>
              <a:spcAft>
                <a:spcPts val="0"/>
              </a:spcAft>
              <a:buNone/>
            </a:pPr>
            <a:r>
              <a:rPr lang="en" sz="1300" b="1" i="1">
                <a:solidFill>
                  <a:srgbClr val="353535"/>
                </a:solidFill>
                <a:highlight>
                  <a:srgbClr val="00FFFF"/>
                </a:highlight>
              </a:rPr>
              <a:t>The treatment of patients may be provided by an interdisciplinary healthcare team that includes COM®s, dentists, oral surgeons, sleep medicine specialists, ENTs, and bodywork professionals”</a:t>
            </a:r>
            <a:endParaRPr sz="1300" b="1" i="1">
              <a:solidFill>
                <a:srgbClr val="353535"/>
              </a:solidFill>
              <a:highlight>
                <a:srgbClr val="00FFFF"/>
              </a:highlight>
            </a:endParaRPr>
          </a:p>
          <a:p>
            <a:pPr marL="0" lvl="0" indent="0" algn="l" rtl="0">
              <a:spcBef>
                <a:spcPts val="1200"/>
              </a:spcBef>
              <a:spcAft>
                <a:spcPts val="0"/>
              </a:spcAft>
              <a:buNone/>
            </a:pPr>
            <a:endParaRPr>
              <a:latin typeface="Average"/>
              <a:ea typeface="Average"/>
              <a:cs typeface="Average"/>
              <a:sym typeface="Averag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4"/>
          <p:cNvSpPr txBox="1">
            <a:spLocks noGrp="1"/>
          </p:cNvSpPr>
          <p:nvPr>
            <p:ph type="title"/>
          </p:nvPr>
        </p:nvSpPr>
        <p:spPr>
          <a:xfrm>
            <a:off x="1042075" y="4387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From July to September: </a:t>
            </a:r>
            <a:endParaRPr/>
          </a:p>
        </p:txBody>
      </p:sp>
      <p:pic>
        <p:nvPicPr>
          <p:cNvPr id="423" name="Google Shape;423;p64"/>
          <p:cNvPicPr preferRelativeResize="0"/>
          <p:nvPr/>
        </p:nvPicPr>
        <p:blipFill rotWithShape="1">
          <a:blip r:embed="rId3">
            <a:alphaModFix/>
          </a:blip>
          <a:srcRect t="9594" r="6182" b="15386"/>
          <a:stretch/>
        </p:blipFill>
        <p:spPr>
          <a:xfrm>
            <a:off x="6379800" y="1487175"/>
            <a:ext cx="2379841" cy="2537301"/>
          </a:xfrm>
          <a:prstGeom prst="rect">
            <a:avLst/>
          </a:prstGeom>
          <a:noFill/>
          <a:ln>
            <a:noFill/>
          </a:ln>
        </p:spPr>
      </p:pic>
      <p:pic>
        <p:nvPicPr>
          <p:cNvPr id="424" name="Google Shape;424;p64"/>
          <p:cNvPicPr preferRelativeResize="0"/>
          <p:nvPr/>
        </p:nvPicPr>
        <p:blipFill rotWithShape="1">
          <a:blip r:embed="rId4">
            <a:alphaModFix/>
          </a:blip>
          <a:srcRect r="8096" b="17884"/>
          <a:stretch/>
        </p:blipFill>
        <p:spPr>
          <a:xfrm>
            <a:off x="3780575" y="1487175"/>
            <a:ext cx="2129881" cy="2537299"/>
          </a:xfrm>
          <a:prstGeom prst="rect">
            <a:avLst/>
          </a:prstGeom>
          <a:noFill/>
          <a:ln>
            <a:noFill/>
          </a:ln>
        </p:spPr>
      </p:pic>
      <p:pic>
        <p:nvPicPr>
          <p:cNvPr id="425" name="Google Shape;425;p64"/>
          <p:cNvPicPr preferRelativeResize="0"/>
          <p:nvPr/>
        </p:nvPicPr>
        <p:blipFill rotWithShape="1">
          <a:blip r:embed="rId5">
            <a:alphaModFix/>
          </a:blip>
          <a:srcRect t="25417" b="39451"/>
          <a:stretch/>
        </p:blipFill>
        <p:spPr>
          <a:xfrm>
            <a:off x="5137913" y="329325"/>
            <a:ext cx="1689925" cy="791574"/>
          </a:xfrm>
          <a:prstGeom prst="rect">
            <a:avLst/>
          </a:prstGeom>
          <a:noFill/>
          <a:ln>
            <a:noFill/>
          </a:ln>
        </p:spPr>
      </p:pic>
      <p:pic>
        <p:nvPicPr>
          <p:cNvPr id="426" name="Google Shape;426;p64"/>
          <p:cNvPicPr preferRelativeResize="0"/>
          <p:nvPr/>
        </p:nvPicPr>
        <p:blipFill rotWithShape="1">
          <a:blip r:embed="rId6">
            <a:alphaModFix/>
          </a:blip>
          <a:srcRect l="1931" t="46275" r="70193" b="29635"/>
          <a:stretch/>
        </p:blipFill>
        <p:spPr>
          <a:xfrm>
            <a:off x="390425" y="1809350"/>
            <a:ext cx="2920800" cy="1892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After we stopped actively expanding her gap started to close…</a:t>
            </a:r>
            <a:endParaRPr/>
          </a:p>
        </p:txBody>
      </p:sp>
      <p:pic>
        <p:nvPicPr>
          <p:cNvPr id="432" name="Google Shape;432;p65"/>
          <p:cNvPicPr preferRelativeResize="0"/>
          <p:nvPr/>
        </p:nvPicPr>
        <p:blipFill>
          <a:blip r:embed="rId3">
            <a:alphaModFix/>
          </a:blip>
          <a:stretch>
            <a:fillRect/>
          </a:stretch>
        </p:blipFill>
        <p:spPr>
          <a:xfrm>
            <a:off x="152400" y="1170125"/>
            <a:ext cx="2865731" cy="3820975"/>
          </a:xfrm>
          <a:prstGeom prst="rect">
            <a:avLst/>
          </a:prstGeom>
          <a:noFill/>
          <a:ln>
            <a:noFill/>
          </a:ln>
        </p:spPr>
      </p:pic>
      <p:pic>
        <p:nvPicPr>
          <p:cNvPr id="433" name="Google Shape;433;p65"/>
          <p:cNvPicPr preferRelativeResize="0"/>
          <p:nvPr/>
        </p:nvPicPr>
        <p:blipFill>
          <a:blip r:embed="rId4">
            <a:alphaModFix/>
          </a:blip>
          <a:stretch>
            <a:fillRect/>
          </a:stretch>
        </p:blipFill>
        <p:spPr>
          <a:xfrm>
            <a:off x="3170531" y="1170125"/>
            <a:ext cx="2865731" cy="3820975"/>
          </a:xfrm>
          <a:prstGeom prst="rect">
            <a:avLst/>
          </a:prstGeom>
          <a:noFill/>
          <a:ln>
            <a:noFill/>
          </a:ln>
        </p:spPr>
      </p:pic>
      <p:pic>
        <p:nvPicPr>
          <p:cNvPr id="434" name="Google Shape;434;p65"/>
          <p:cNvPicPr preferRelativeResize="0"/>
          <p:nvPr/>
        </p:nvPicPr>
        <p:blipFill>
          <a:blip r:embed="rId5">
            <a:alphaModFix/>
          </a:blip>
          <a:stretch>
            <a:fillRect/>
          </a:stretch>
        </p:blipFill>
        <p:spPr>
          <a:xfrm>
            <a:off x="6188663" y="1170125"/>
            <a:ext cx="2802938" cy="37372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  29-30mm maxilla			   —--&gt;			  39mm maxilla</a:t>
            </a:r>
            <a:endParaRPr/>
          </a:p>
        </p:txBody>
      </p:sp>
      <p:pic>
        <p:nvPicPr>
          <p:cNvPr id="440" name="Google Shape;440;p66"/>
          <p:cNvPicPr preferRelativeResize="0"/>
          <p:nvPr/>
        </p:nvPicPr>
        <p:blipFill rotWithShape="1">
          <a:blip r:embed="rId3">
            <a:alphaModFix/>
          </a:blip>
          <a:srcRect t="20167" r="6156" b="16688"/>
          <a:stretch/>
        </p:blipFill>
        <p:spPr>
          <a:xfrm>
            <a:off x="6354525" y="1788710"/>
            <a:ext cx="2556325" cy="2437427"/>
          </a:xfrm>
          <a:prstGeom prst="rect">
            <a:avLst/>
          </a:prstGeom>
          <a:noFill/>
          <a:ln>
            <a:noFill/>
          </a:ln>
        </p:spPr>
      </p:pic>
      <p:pic>
        <p:nvPicPr>
          <p:cNvPr id="441" name="Google Shape;441;p66"/>
          <p:cNvPicPr preferRelativeResize="0"/>
          <p:nvPr/>
        </p:nvPicPr>
        <p:blipFill>
          <a:blip r:embed="rId4">
            <a:alphaModFix/>
          </a:blip>
          <a:stretch>
            <a:fillRect/>
          </a:stretch>
        </p:blipFill>
        <p:spPr>
          <a:xfrm>
            <a:off x="3461188" y="1141600"/>
            <a:ext cx="2556345" cy="3408475"/>
          </a:xfrm>
          <a:prstGeom prst="rect">
            <a:avLst/>
          </a:prstGeom>
          <a:noFill/>
          <a:ln>
            <a:noFill/>
          </a:ln>
        </p:spPr>
      </p:pic>
      <p:pic>
        <p:nvPicPr>
          <p:cNvPr id="442" name="Google Shape;442;p66"/>
          <p:cNvPicPr preferRelativeResize="0"/>
          <p:nvPr/>
        </p:nvPicPr>
        <p:blipFill rotWithShape="1">
          <a:blip r:embed="rId5">
            <a:alphaModFix/>
          </a:blip>
          <a:srcRect l="1931" t="46275" r="70193" b="29635"/>
          <a:stretch/>
        </p:blipFill>
        <p:spPr>
          <a:xfrm>
            <a:off x="203400" y="2060950"/>
            <a:ext cx="2920800" cy="18929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7"/>
          <p:cNvSpPr txBox="1">
            <a:spLocks noGrp="1"/>
          </p:cNvSpPr>
          <p:nvPr>
            <p:ph type="title"/>
          </p:nvPr>
        </p:nvSpPr>
        <p:spPr>
          <a:xfrm>
            <a:off x="311700" y="2751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plan and the team…  Dr. John Karotkin and Dr. Todd Scheyer</a:t>
            </a:r>
            <a:endParaRPr/>
          </a:p>
        </p:txBody>
      </p:sp>
      <p:pic>
        <p:nvPicPr>
          <p:cNvPr id="448" name="Google Shape;448;p67"/>
          <p:cNvPicPr preferRelativeResize="0"/>
          <p:nvPr/>
        </p:nvPicPr>
        <p:blipFill rotWithShape="1">
          <a:blip r:embed="rId3">
            <a:alphaModFix/>
          </a:blip>
          <a:srcRect r="6681"/>
          <a:stretch/>
        </p:blipFill>
        <p:spPr>
          <a:xfrm>
            <a:off x="5261751" y="1826325"/>
            <a:ext cx="3431450" cy="2757949"/>
          </a:xfrm>
          <a:prstGeom prst="rect">
            <a:avLst/>
          </a:prstGeom>
          <a:noFill/>
          <a:ln>
            <a:noFill/>
          </a:ln>
        </p:spPr>
      </p:pic>
      <p:pic>
        <p:nvPicPr>
          <p:cNvPr id="449" name="Google Shape;449;p67"/>
          <p:cNvPicPr preferRelativeResize="0"/>
          <p:nvPr/>
        </p:nvPicPr>
        <p:blipFill rotWithShape="1">
          <a:blip r:embed="rId4">
            <a:alphaModFix/>
          </a:blip>
          <a:srcRect r="4652"/>
          <a:stretch/>
        </p:blipFill>
        <p:spPr>
          <a:xfrm>
            <a:off x="448250" y="1826325"/>
            <a:ext cx="3506076" cy="2757949"/>
          </a:xfrm>
          <a:prstGeom prst="rect">
            <a:avLst/>
          </a:prstGeom>
          <a:noFill/>
          <a:ln>
            <a:noFill/>
          </a:ln>
        </p:spPr>
      </p:pic>
      <p:sp>
        <p:nvSpPr>
          <p:cNvPr id="450" name="Google Shape;450;p67"/>
          <p:cNvSpPr txBox="1"/>
          <p:nvPr/>
        </p:nvSpPr>
        <p:spPr>
          <a:xfrm>
            <a:off x="8317800" y="1671475"/>
            <a:ext cx="91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451" name="Google Shape;451;p67"/>
          <p:cNvSpPr txBox="1"/>
          <p:nvPr/>
        </p:nvSpPr>
        <p:spPr>
          <a:xfrm>
            <a:off x="1692775" y="1136975"/>
            <a:ext cx="1017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6/6/2022</a:t>
            </a:r>
            <a:endParaRPr b="1">
              <a:solidFill>
                <a:srgbClr val="9FC5E8"/>
              </a:solidFill>
              <a:latin typeface="Average"/>
              <a:ea typeface="Average"/>
              <a:cs typeface="Average"/>
              <a:sym typeface="Average"/>
            </a:endParaRPr>
          </a:p>
        </p:txBody>
      </p:sp>
      <p:sp>
        <p:nvSpPr>
          <p:cNvPr id="452" name="Google Shape;452;p67"/>
          <p:cNvSpPr txBox="1"/>
          <p:nvPr/>
        </p:nvSpPr>
        <p:spPr>
          <a:xfrm>
            <a:off x="6256275" y="1136975"/>
            <a:ext cx="144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10/19/2022</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8"/>
          <p:cNvSpPr txBox="1">
            <a:spLocks noGrp="1"/>
          </p:cNvSpPr>
          <p:nvPr>
            <p:ph type="title"/>
          </p:nvPr>
        </p:nvSpPr>
        <p:spPr>
          <a:xfrm>
            <a:off x="311700" y="216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PROGRESS PHOTOS…         from 6/2022 to 6/2023</a:t>
            </a:r>
            <a:endParaRPr/>
          </a:p>
        </p:txBody>
      </p:sp>
      <p:pic>
        <p:nvPicPr>
          <p:cNvPr id="458" name="Google Shape;458;p68"/>
          <p:cNvPicPr preferRelativeResize="0"/>
          <p:nvPr/>
        </p:nvPicPr>
        <p:blipFill rotWithShape="1">
          <a:blip r:embed="rId3">
            <a:alphaModFix/>
          </a:blip>
          <a:srcRect r="6681"/>
          <a:stretch/>
        </p:blipFill>
        <p:spPr>
          <a:xfrm>
            <a:off x="2760876" y="2385550"/>
            <a:ext cx="3431450" cy="2757949"/>
          </a:xfrm>
          <a:prstGeom prst="rect">
            <a:avLst/>
          </a:prstGeom>
          <a:noFill/>
          <a:ln>
            <a:noFill/>
          </a:ln>
        </p:spPr>
      </p:pic>
      <p:pic>
        <p:nvPicPr>
          <p:cNvPr id="459" name="Google Shape;459;p68"/>
          <p:cNvPicPr preferRelativeResize="0"/>
          <p:nvPr/>
        </p:nvPicPr>
        <p:blipFill rotWithShape="1">
          <a:blip r:embed="rId4">
            <a:alphaModFix/>
          </a:blip>
          <a:srcRect r="4652"/>
          <a:stretch/>
        </p:blipFill>
        <p:spPr>
          <a:xfrm>
            <a:off x="189800" y="789475"/>
            <a:ext cx="3506076" cy="2757949"/>
          </a:xfrm>
          <a:prstGeom prst="rect">
            <a:avLst/>
          </a:prstGeom>
          <a:noFill/>
          <a:ln>
            <a:noFill/>
          </a:ln>
        </p:spPr>
      </p:pic>
      <p:pic>
        <p:nvPicPr>
          <p:cNvPr id="460" name="Google Shape;460;p68"/>
          <p:cNvPicPr preferRelativeResize="0"/>
          <p:nvPr/>
        </p:nvPicPr>
        <p:blipFill rotWithShape="1">
          <a:blip r:embed="rId5">
            <a:alphaModFix/>
          </a:blip>
          <a:srcRect r="6015"/>
          <a:stretch/>
        </p:blipFill>
        <p:spPr>
          <a:xfrm>
            <a:off x="5326225" y="789475"/>
            <a:ext cx="3506076" cy="2797940"/>
          </a:xfrm>
          <a:prstGeom prst="rect">
            <a:avLst/>
          </a:prstGeom>
          <a:noFill/>
          <a:ln>
            <a:noFill/>
          </a:ln>
        </p:spPr>
      </p:pic>
      <p:sp>
        <p:nvSpPr>
          <p:cNvPr id="461" name="Google Shape;461;p68"/>
          <p:cNvSpPr txBox="1"/>
          <p:nvPr/>
        </p:nvSpPr>
        <p:spPr>
          <a:xfrm>
            <a:off x="8317800" y="1671475"/>
            <a:ext cx="91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9"/>
          <p:cNvSpPr txBox="1">
            <a:spLocks noGrp="1"/>
          </p:cNvSpPr>
          <p:nvPr>
            <p:ph type="title"/>
          </p:nvPr>
        </p:nvSpPr>
        <p:spPr>
          <a:xfrm>
            <a:off x="311700" y="216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PROGRESS PHOTOS…         from 6/2022 to 6/2023</a:t>
            </a:r>
            <a:endParaRPr/>
          </a:p>
        </p:txBody>
      </p:sp>
      <p:pic>
        <p:nvPicPr>
          <p:cNvPr id="467" name="Google Shape;467;p69"/>
          <p:cNvPicPr preferRelativeResize="0"/>
          <p:nvPr/>
        </p:nvPicPr>
        <p:blipFill rotWithShape="1">
          <a:blip r:embed="rId3">
            <a:alphaModFix/>
          </a:blip>
          <a:srcRect r="4652"/>
          <a:stretch/>
        </p:blipFill>
        <p:spPr>
          <a:xfrm>
            <a:off x="432300" y="789475"/>
            <a:ext cx="2735750" cy="2152001"/>
          </a:xfrm>
          <a:prstGeom prst="rect">
            <a:avLst/>
          </a:prstGeom>
          <a:noFill/>
          <a:ln>
            <a:noFill/>
          </a:ln>
        </p:spPr>
      </p:pic>
      <p:pic>
        <p:nvPicPr>
          <p:cNvPr id="468" name="Google Shape;468;p69"/>
          <p:cNvPicPr preferRelativeResize="0"/>
          <p:nvPr/>
        </p:nvPicPr>
        <p:blipFill rotWithShape="1">
          <a:blip r:embed="rId4">
            <a:alphaModFix/>
          </a:blip>
          <a:srcRect r="6015"/>
          <a:stretch/>
        </p:blipFill>
        <p:spPr>
          <a:xfrm>
            <a:off x="4572000" y="773875"/>
            <a:ext cx="2735750" cy="2183207"/>
          </a:xfrm>
          <a:prstGeom prst="rect">
            <a:avLst/>
          </a:prstGeom>
          <a:noFill/>
          <a:ln>
            <a:noFill/>
          </a:ln>
        </p:spPr>
      </p:pic>
      <p:sp>
        <p:nvSpPr>
          <p:cNvPr id="469" name="Google Shape;469;p69"/>
          <p:cNvSpPr txBox="1"/>
          <p:nvPr/>
        </p:nvSpPr>
        <p:spPr>
          <a:xfrm>
            <a:off x="8317800" y="1671475"/>
            <a:ext cx="91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470" name="Google Shape;470;p69"/>
          <p:cNvPicPr preferRelativeResize="0"/>
          <p:nvPr/>
        </p:nvPicPr>
        <p:blipFill rotWithShape="1">
          <a:blip r:embed="rId5">
            <a:alphaModFix/>
          </a:blip>
          <a:srcRect l="10851" t="25543" r="12835" b="26051"/>
          <a:stretch/>
        </p:blipFill>
        <p:spPr>
          <a:xfrm>
            <a:off x="1636600" y="2972675"/>
            <a:ext cx="2002226" cy="1680225"/>
          </a:xfrm>
          <a:prstGeom prst="rect">
            <a:avLst/>
          </a:prstGeom>
          <a:noFill/>
          <a:ln>
            <a:noFill/>
          </a:ln>
        </p:spPr>
      </p:pic>
      <p:pic>
        <p:nvPicPr>
          <p:cNvPr id="471" name="Google Shape;471;p69"/>
          <p:cNvPicPr preferRelativeResize="0"/>
          <p:nvPr/>
        </p:nvPicPr>
        <p:blipFill rotWithShape="1">
          <a:blip r:embed="rId6">
            <a:alphaModFix/>
          </a:blip>
          <a:srcRect l="10840" t="23621" r="11229" b="27012"/>
          <a:stretch/>
        </p:blipFill>
        <p:spPr>
          <a:xfrm>
            <a:off x="5864200" y="2972675"/>
            <a:ext cx="2002225" cy="16802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0"/>
          <p:cNvSpPr txBox="1">
            <a:spLocks noGrp="1"/>
          </p:cNvSpPr>
          <p:nvPr>
            <p:ph type="title"/>
          </p:nvPr>
        </p:nvSpPr>
        <p:spPr>
          <a:xfrm>
            <a:off x="311700" y="216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PROGRESS PHOTOS…         from 6/2022 to 6/2023</a:t>
            </a:r>
            <a:endParaRPr/>
          </a:p>
        </p:txBody>
      </p:sp>
      <p:pic>
        <p:nvPicPr>
          <p:cNvPr id="477" name="Google Shape;477;p70"/>
          <p:cNvPicPr preferRelativeResize="0"/>
          <p:nvPr/>
        </p:nvPicPr>
        <p:blipFill rotWithShape="1">
          <a:blip r:embed="rId3">
            <a:alphaModFix/>
          </a:blip>
          <a:srcRect t="45644" r="68860" b="27743"/>
          <a:stretch/>
        </p:blipFill>
        <p:spPr>
          <a:xfrm>
            <a:off x="357675" y="1284675"/>
            <a:ext cx="4015925" cy="2574124"/>
          </a:xfrm>
          <a:prstGeom prst="rect">
            <a:avLst/>
          </a:prstGeom>
          <a:noFill/>
          <a:ln>
            <a:noFill/>
          </a:ln>
        </p:spPr>
      </p:pic>
      <p:pic>
        <p:nvPicPr>
          <p:cNvPr id="478" name="Google Shape;478;p70"/>
          <p:cNvPicPr preferRelativeResize="0"/>
          <p:nvPr/>
        </p:nvPicPr>
        <p:blipFill rotWithShape="1">
          <a:blip r:embed="rId4">
            <a:alphaModFix/>
          </a:blip>
          <a:srcRect t="44991" r="68586" b="28060"/>
          <a:stretch/>
        </p:blipFill>
        <p:spPr>
          <a:xfrm>
            <a:off x="4695300" y="1284675"/>
            <a:ext cx="4096399" cy="2574124"/>
          </a:xfrm>
          <a:prstGeom prst="rect">
            <a:avLst/>
          </a:prstGeom>
          <a:noFill/>
          <a:ln>
            <a:noFill/>
          </a:ln>
        </p:spPr>
      </p:pic>
      <p:sp>
        <p:nvSpPr>
          <p:cNvPr id="479" name="Google Shape;479;p70"/>
          <p:cNvSpPr txBox="1"/>
          <p:nvPr/>
        </p:nvSpPr>
        <p:spPr>
          <a:xfrm>
            <a:off x="8317800" y="1671475"/>
            <a:ext cx="91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480" name="Google Shape;480;p70"/>
          <p:cNvSpPr txBox="1"/>
          <p:nvPr/>
        </p:nvSpPr>
        <p:spPr>
          <a:xfrm>
            <a:off x="852738" y="3779325"/>
            <a:ext cx="30258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00"/>
                </a:solidFill>
                <a:latin typeface="Average"/>
                <a:ea typeface="Average"/>
                <a:cs typeface="Average"/>
                <a:sym typeface="Average"/>
              </a:rPr>
              <a:t>VAULTED CEILING</a:t>
            </a:r>
            <a:endParaRPr b="1">
              <a:solidFill>
                <a:srgbClr val="FF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Mouth Breather</a:t>
            </a:r>
            <a:endParaRPr b="1">
              <a:solidFill>
                <a:srgbClr val="FF0000"/>
              </a:solidFill>
              <a:latin typeface="Average"/>
              <a:ea typeface="Average"/>
              <a:cs typeface="Average"/>
              <a:sym typeface="Average"/>
            </a:endParaRPr>
          </a:p>
          <a:p>
            <a:pPr marL="0" lvl="0" indent="0" algn="ctr" rtl="0">
              <a:spcBef>
                <a:spcPts val="0"/>
              </a:spcBef>
              <a:spcAft>
                <a:spcPts val="0"/>
              </a:spcAft>
              <a:buNone/>
            </a:pPr>
            <a:r>
              <a:rPr lang="en" b="1">
                <a:solidFill>
                  <a:srgbClr val="FF0000"/>
                </a:solidFill>
                <a:latin typeface="Average"/>
                <a:ea typeface="Average"/>
                <a:cs typeface="Average"/>
                <a:sym typeface="Average"/>
              </a:rPr>
              <a:t>Sympathetic Nervous System</a:t>
            </a:r>
            <a:endParaRPr b="1">
              <a:solidFill>
                <a:srgbClr val="FF0000"/>
              </a:solidFill>
              <a:latin typeface="Average"/>
              <a:ea typeface="Average"/>
              <a:cs typeface="Average"/>
              <a:sym typeface="Average"/>
            </a:endParaRPr>
          </a:p>
          <a:p>
            <a:pPr marL="0" lvl="0" indent="0" algn="ctr" rtl="0">
              <a:spcBef>
                <a:spcPts val="0"/>
              </a:spcBef>
              <a:spcAft>
                <a:spcPts val="0"/>
              </a:spcAft>
              <a:buNone/>
            </a:pPr>
            <a:endParaRPr b="1">
              <a:solidFill>
                <a:srgbClr val="FF0000"/>
              </a:solidFill>
              <a:latin typeface="Average"/>
              <a:ea typeface="Average"/>
              <a:cs typeface="Average"/>
              <a:sym typeface="Average"/>
            </a:endParaRPr>
          </a:p>
        </p:txBody>
      </p:sp>
      <p:sp>
        <p:nvSpPr>
          <p:cNvPr id="481" name="Google Shape;481;p70"/>
          <p:cNvSpPr txBox="1"/>
          <p:nvPr/>
        </p:nvSpPr>
        <p:spPr>
          <a:xfrm>
            <a:off x="5230588" y="3779325"/>
            <a:ext cx="3025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00FF00"/>
                </a:solidFill>
                <a:latin typeface="Average"/>
                <a:ea typeface="Average"/>
                <a:cs typeface="Average"/>
                <a:sym typeface="Average"/>
              </a:rPr>
              <a:t>DOME CEILING</a:t>
            </a:r>
            <a:endParaRPr b="1">
              <a:solidFill>
                <a:srgbClr val="00FF00"/>
              </a:solidFill>
              <a:latin typeface="Average"/>
              <a:ea typeface="Average"/>
              <a:cs typeface="Average"/>
              <a:sym typeface="Average"/>
            </a:endParaRPr>
          </a:p>
          <a:p>
            <a:pPr marL="0" lvl="0" indent="0" algn="ctr" rtl="0">
              <a:spcBef>
                <a:spcPts val="0"/>
              </a:spcBef>
              <a:spcAft>
                <a:spcPts val="0"/>
              </a:spcAft>
              <a:buNone/>
            </a:pPr>
            <a:r>
              <a:rPr lang="en" b="1">
                <a:solidFill>
                  <a:srgbClr val="00FF00"/>
                </a:solidFill>
                <a:latin typeface="Average"/>
                <a:ea typeface="Average"/>
                <a:cs typeface="Average"/>
                <a:sym typeface="Average"/>
              </a:rPr>
              <a:t>Nose Breather</a:t>
            </a:r>
            <a:endParaRPr b="1">
              <a:solidFill>
                <a:srgbClr val="00FF00"/>
              </a:solidFill>
              <a:latin typeface="Average"/>
              <a:ea typeface="Average"/>
              <a:cs typeface="Average"/>
              <a:sym typeface="Average"/>
            </a:endParaRPr>
          </a:p>
          <a:p>
            <a:pPr marL="0" lvl="0" indent="0" algn="ctr" rtl="0">
              <a:spcBef>
                <a:spcPts val="0"/>
              </a:spcBef>
              <a:spcAft>
                <a:spcPts val="0"/>
              </a:spcAft>
              <a:buNone/>
            </a:pPr>
            <a:r>
              <a:rPr lang="en" b="1">
                <a:solidFill>
                  <a:srgbClr val="00FF00"/>
                </a:solidFill>
                <a:latin typeface="Average"/>
                <a:ea typeface="Average"/>
                <a:cs typeface="Average"/>
                <a:sym typeface="Average"/>
              </a:rPr>
              <a:t>Parasympathetic Nervous System</a:t>
            </a:r>
            <a:endParaRPr b="1">
              <a:solidFill>
                <a:srgbClr val="00FF00"/>
              </a:solidFill>
              <a:latin typeface="Average"/>
              <a:ea typeface="Average"/>
              <a:cs typeface="Average"/>
              <a:sym typeface="Average"/>
            </a:endParaRPr>
          </a:p>
        </p:txBody>
      </p:sp>
      <p:sp>
        <p:nvSpPr>
          <p:cNvPr id="482" name="Google Shape;482;p70"/>
          <p:cNvSpPr txBox="1"/>
          <p:nvPr/>
        </p:nvSpPr>
        <p:spPr>
          <a:xfrm>
            <a:off x="1840200" y="4508900"/>
            <a:ext cx="5463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rgbClr val="9FC5E8"/>
                </a:solidFill>
                <a:latin typeface="Oswald"/>
                <a:ea typeface="Oswald"/>
                <a:cs typeface="Oswald"/>
                <a:sym typeface="Oswald"/>
              </a:rPr>
              <a:t>NO EXTRACTION AND RETRACTION FOR THIS GIRL</a:t>
            </a:r>
            <a:endParaRPr sz="2000" b="1">
              <a:solidFill>
                <a:srgbClr val="9FC5E8"/>
              </a:solidFill>
              <a:latin typeface="Oswald"/>
              <a:ea typeface="Oswald"/>
              <a:cs typeface="Oswald"/>
              <a:sym typeface="Oswa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1"/>
          <p:cNvSpPr txBox="1">
            <a:spLocks noGrp="1"/>
          </p:cNvSpPr>
          <p:nvPr>
            <p:ph type="body" idx="1"/>
          </p:nvPr>
        </p:nvSpPr>
        <p:spPr>
          <a:xfrm>
            <a:off x="1572600" y="591000"/>
            <a:ext cx="5998800" cy="3961500"/>
          </a:xfrm>
          <a:prstGeom prst="rect">
            <a:avLst/>
          </a:prstGeom>
        </p:spPr>
        <p:txBody>
          <a:bodyPr spcFirstLastPara="1" wrap="square" lIns="91425" tIns="91425" rIns="91425" bIns="91425" anchor="ctr" anchorCtr="0">
            <a:normAutofit/>
          </a:bodyPr>
          <a:lstStyle/>
          <a:p>
            <a:pPr marL="457200" lvl="0" indent="-381000" algn="l" rtl="0">
              <a:spcBef>
                <a:spcPts val="0"/>
              </a:spcBef>
              <a:spcAft>
                <a:spcPts val="0"/>
              </a:spcAft>
              <a:buSzPts val="2400"/>
              <a:buAutoNum type="arabicPeriod"/>
            </a:pPr>
            <a:r>
              <a:rPr lang="en" sz="2400"/>
              <a:t>ENT</a:t>
            </a:r>
            <a:endParaRPr sz="2400"/>
          </a:p>
          <a:p>
            <a:pPr marL="457200" lvl="0" indent="-381000" algn="l" rtl="0">
              <a:spcBef>
                <a:spcPts val="0"/>
              </a:spcBef>
              <a:spcAft>
                <a:spcPts val="0"/>
              </a:spcAft>
              <a:buSzPts val="2400"/>
              <a:buAutoNum type="arabicPeriod"/>
            </a:pPr>
            <a:r>
              <a:rPr lang="en" sz="2400"/>
              <a:t>Expansion for tongue, airway, and tooth space</a:t>
            </a:r>
            <a:endParaRPr sz="2400"/>
          </a:p>
          <a:p>
            <a:pPr marL="457200" lvl="0" indent="-381000" algn="l" rtl="0">
              <a:spcBef>
                <a:spcPts val="0"/>
              </a:spcBef>
              <a:spcAft>
                <a:spcPts val="0"/>
              </a:spcAft>
              <a:buSzPts val="2400"/>
              <a:buAutoNum type="arabicPeriod"/>
            </a:pPr>
            <a:r>
              <a:rPr lang="en" sz="2400"/>
              <a:t>Oral Rest Posture &amp; Tongue function</a:t>
            </a:r>
            <a:endParaRPr sz="2400"/>
          </a:p>
          <a:p>
            <a:pPr marL="457200" lvl="0" indent="-381000" algn="l" rtl="0">
              <a:spcBef>
                <a:spcPts val="0"/>
              </a:spcBef>
              <a:spcAft>
                <a:spcPts val="0"/>
              </a:spcAft>
              <a:buSzPts val="2400"/>
              <a:buAutoNum type="arabicPeriod"/>
            </a:pPr>
            <a:r>
              <a:rPr lang="en" sz="2400"/>
              <a:t>Body work</a:t>
            </a:r>
            <a:endParaRPr sz="2400"/>
          </a:p>
          <a:p>
            <a:pPr marL="457200" lvl="0" indent="-381000" algn="l" rtl="0">
              <a:spcBef>
                <a:spcPts val="0"/>
              </a:spcBef>
              <a:spcAft>
                <a:spcPts val="0"/>
              </a:spcAft>
              <a:buSzPts val="2400"/>
              <a:buAutoNum type="arabicPeriod"/>
            </a:pPr>
            <a:r>
              <a:rPr lang="en" sz="2400"/>
              <a:t>Release oral ties (if needed)</a:t>
            </a:r>
            <a:endParaRPr/>
          </a:p>
        </p:txBody>
      </p:sp>
      <p:sp>
        <p:nvSpPr>
          <p:cNvPr id="488" name="Google Shape;488;p71"/>
          <p:cNvSpPr txBox="1"/>
          <p:nvPr/>
        </p:nvSpPr>
        <p:spPr>
          <a:xfrm>
            <a:off x="706075" y="591000"/>
            <a:ext cx="8110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Average"/>
                <a:ea typeface="Average"/>
                <a:cs typeface="Average"/>
                <a:sym typeface="Average"/>
              </a:rPr>
              <a:t>Let’s go through the check list: </a:t>
            </a:r>
            <a:endParaRPr sz="3000">
              <a:solidFill>
                <a:schemeClr val="dk1"/>
              </a:solidFill>
              <a:latin typeface="Average"/>
              <a:ea typeface="Average"/>
              <a:cs typeface="Average"/>
              <a:sym typeface="Average"/>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2"/>
          <p:cNvSpPr txBox="1">
            <a:spLocks noGrp="1"/>
          </p:cNvSpPr>
          <p:nvPr>
            <p:ph type="title"/>
          </p:nvPr>
        </p:nvSpPr>
        <p:spPr>
          <a:xfrm>
            <a:off x="311700" y="127625"/>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6/3/23 ORAL TIES</a:t>
            </a:r>
            <a:endParaRPr/>
          </a:p>
        </p:txBody>
      </p:sp>
      <p:sp>
        <p:nvSpPr>
          <p:cNvPr id="494" name="Google Shape;494;p72"/>
          <p:cNvSpPr txBox="1">
            <a:spLocks noGrp="1"/>
          </p:cNvSpPr>
          <p:nvPr>
            <p:ph type="body" idx="1"/>
          </p:nvPr>
        </p:nvSpPr>
        <p:spPr>
          <a:xfrm>
            <a:off x="311700" y="883325"/>
            <a:ext cx="3759300" cy="3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Measurements before the release of ties:</a:t>
            </a:r>
            <a:endParaRPr>
              <a:solidFill>
                <a:schemeClr val="dk1"/>
              </a:solidFill>
            </a:endParaRPr>
          </a:p>
          <a:p>
            <a:pPr marL="0" lvl="0" indent="0" algn="l" rtl="0">
              <a:spcBef>
                <a:spcPts val="1200"/>
              </a:spcBef>
              <a:spcAft>
                <a:spcPts val="0"/>
              </a:spcAft>
              <a:buNone/>
            </a:pPr>
            <a:r>
              <a:rPr lang="en">
                <a:solidFill>
                  <a:schemeClr val="dk1"/>
                </a:solidFill>
              </a:rPr>
              <a:t>ROM:39mm</a:t>
            </a:r>
            <a:endParaRPr>
              <a:solidFill>
                <a:schemeClr val="dk1"/>
              </a:solidFill>
            </a:endParaRPr>
          </a:p>
          <a:p>
            <a:pPr marL="0" lvl="0" indent="0" algn="l" rtl="0">
              <a:spcBef>
                <a:spcPts val="1200"/>
              </a:spcBef>
              <a:spcAft>
                <a:spcPts val="0"/>
              </a:spcAft>
              <a:buNone/>
            </a:pPr>
            <a:r>
              <a:rPr lang="en">
                <a:solidFill>
                  <a:schemeClr val="dk1"/>
                </a:solidFill>
              </a:rPr>
              <a:t>TIP: 32mm</a:t>
            </a:r>
            <a:endParaRPr>
              <a:solidFill>
                <a:schemeClr val="dk1"/>
              </a:solidFill>
            </a:endParaRPr>
          </a:p>
          <a:p>
            <a:pPr marL="0" lvl="0" indent="0" algn="l" rtl="0">
              <a:spcBef>
                <a:spcPts val="1200"/>
              </a:spcBef>
              <a:spcAft>
                <a:spcPts val="0"/>
              </a:spcAft>
              <a:buNone/>
            </a:pPr>
            <a:r>
              <a:rPr lang="en">
                <a:solidFill>
                  <a:schemeClr val="dk1"/>
                </a:solidFill>
              </a:rPr>
              <a:t>LPS: 29mm</a:t>
            </a:r>
            <a:endParaRPr>
              <a:solidFill>
                <a:schemeClr val="dk1"/>
              </a:solidFill>
            </a:endParaRPr>
          </a:p>
          <a:p>
            <a:pPr marL="0" lvl="0" indent="0" algn="l" rtl="0">
              <a:spcBef>
                <a:spcPts val="1200"/>
              </a:spcBef>
              <a:spcAft>
                <a:spcPts val="0"/>
              </a:spcAft>
              <a:buNone/>
            </a:pPr>
            <a:r>
              <a:rPr lang="en">
                <a:solidFill>
                  <a:schemeClr val="dk1"/>
                </a:solidFill>
              </a:rPr>
              <a:t>Max width: 39mm</a:t>
            </a:r>
            <a:endParaRPr>
              <a:solidFill>
                <a:schemeClr val="dk1"/>
              </a:solidFill>
            </a:endParaRPr>
          </a:p>
          <a:p>
            <a:pPr marL="0" lvl="0" indent="0" algn="l" rtl="0">
              <a:spcBef>
                <a:spcPts val="1200"/>
              </a:spcBef>
              <a:spcAft>
                <a:spcPts val="0"/>
              </a:spcAft>
              <a:buNone/>
            </a:pPr>
            <a:r>
              <a:rPr lang="en">
                <a:solidFill>
                  <a:schemeClr val="dk1"/>
                </a:solidFill>
              </a:rPr>
              <a:t>Number of ties released: 5</a:t>
            </a:r>
            <a:endParaRPr>
              <a:solidFill>
                <a:schemeClr val="dk1"/>
              </a:solidFill>
            </a:endParaRPr>
          </a:p>
          <a:p>
            <a:pPr marL="0" lvl="0" indent="0" algn="l" rtl="0">
              <a:spcBef>
                <a:spcPts val="1200"/>
              </a:spcBef>
              <a:spcAft>
                <a:spcPts val="0"/>
              </a:spcAft>
              <a:buNone/>
            </a:pPr>
            <a:r>
              <a:rPr lang="en">
                <a:solidFill>
                  <a:schemeClr val="dk1"/>
                </a:solidFill>
              </a:rPr>
              <a:t>Upper and lower labials, UR and UL buccal, lingual.</a:t>
            </a:r>
            <a:endParaRPr>
              <a:solidFill>
                <a:schemeClr val="dk1"/>
              </a:solidFill>
            </a:endParaRPr>
          </a:p>
          <a:p>
            <a:pPr marL="0" lvl="0" indent="0" algn="l" rtl="0">
              <a:spcBef>
                <a:spcPts val="1200"/>
              </a:spcBef>
              <a:spcAft>
                <a:spcPts val="0"/>
              </a:spcAft>
              <a:buNone/>
            </a:pPr>
            <a:r>
              <a:rPr lang="en">
                <a:solidFill>
                  <a:schemeClr val="dk1"/>
                </a:solidFill>
              </a:rPr>
              <a:t>Released by Dr. Rachel Garrett &amp; Dr. Chris Tran </a:t>
            </a:r>
            <a:endParaRPr>
              <a:solidFill>
                <a:schemeClr val="dk1"/>
              </a:solidFill>
            </a:endParaRPr>
          </a:p>
          <a:p>
            <a:pPr marL="0" lvl="0" indent="0" algn="l" rtl="0">
              <a:spcBef>
                <a:spcPts val="1200"/>
              </a:spcBef>
              <a:spcAft>
                <a:spcPts val="0"/>
              </a:spcAft>
              <a:buNone/>
            </a:pPr>
            <a:r>
              <a:rPr lang="en">
                <a:solidFill>
                  <a:schemeClr val="dk1"/>
                </a:solidFill>
              </a:rPr>
              <a:t>Sutures placed under the tongue</a:t>
            </a:r>
            <a:endParaRPr>
              <a:solidFill>
                <a:schemeClr val="dk1"/>
              </a:solidFill>
            </a:endParaRPr>
          </a:p>
          <a:p>
            <a:pPr marL="0" lvl="0" indent="0" algn="l" rtl="0">
              <a:spcBef>
                <a:spcPts val="1200"/>
              </a:spcBef>
              <a:spcAft>
                <a:spcPts val="1200"/>
              </a:spcAft>
              <a:buNone/>
            </a:pPr>
            <a:r>
              <a:rPr lang="en">
                <a:solidFill>
                  <a:schemeClr val="dk1"/>
                </a:solidFill>
              </a:rPr>
              <a:t>Stellalife used for post op discomfort, swelling, and healing</a:t>
            </a:r>
            <a:endParaRPr>
              <a:solidFill>
                <a:schemeClr val="dk1"/>
              </a:solidFill>
            </a:endParaRPr>
          </a:p>
        </p:txBody>
      </p:sp>
      <p:pic>
        <p:nvPicPr>
          <p:cNvPr id="495" name="Google Shape;495;p72"/>
          <p:cNvPicPr preferRelativeResize="0"/>
          <p:nvPr/>
        </p:nvPicPr>
        <p:blipFill>
          <a:blip r:embed="rId3">
            <a:alphaModFix/>
          </a:blip>
          <a:stretch>
            <a:fillRect/>
          </a:stretch>
        </p:blipFill>
        <p:spPr>
          <a:xfrm>
            <a:off x="5925450" y="2571738"/>
            <a:ext cx="1388225" cy="1850966"/>
          </a:xfrm>
          <a:prstGeom prst="rect">
            <a:avLst/>
          </a:prstGeom>
          <a:noFill/>
          <a:ln>
            <a:noFill/>
          </a:ln>
        </p:spPr>
      </p:pic>
      <p:pic>
        <p:nvPicPr>
          <p:cNvPr id="496" name="Google Shape;496;p72"/>
          <p:cNvPicPr preferRelativeResize="0"/>
          <p:nvPr/>
        </p:nvPicPr>
        <p:blipFill>
          <a:blip r:embed="rId4">
            <a:alphaModFix/>
          </a:blip>
          <a:stretch>
            <a:fillRect/>
          </a:stretch>
        </p:blipFill>
        <p:spPr>
          <a:xfrm>
            <a:off x="3183775" y="352100"/>
            <a:ext cx="1388225" cy="1850974"/>
          </a:xfrm>
          <a:prstGeom prst="rect">
            <a:avLst/>
          </a:prstGeom>
          <a:noFill/>
          <a:ln>
            <a:noFill/>
          </a:ln>
        </p:spPr>
      </p:pic>
      <p:pic>
        <p:nvPicPr>
          <p:cNvPr id="497" name="Google Shape;497;p72"/>
          <p:cNvPicPr preferRelativeResize="0"/>
          <p:nvPr/>
        </p:nvPicPr>
        <p:blipFill>
          <a:blip r:embed="rId5">
            <a:alphaModFix/>
          </a:blip>
          <a:stretch>
            <a:fillRect/>
          </a:stretch>
        </p:blipFill>
        <p:spPr>
          <a:xfrm>
            <a:off x="6860675" y="352104"/>
            <a:ext cx="1388225" cy="1850962"/>
          </a:xfrm>
          <a:prstGeom prst="rect">
            <a:avLst/>
          </a:prstGeom>
          <a:noFill/>
          <a:ln>
            <a:noFill/>
          </a:ln>
        </p:spPr>
      </p:pic>
      <p:pic>
        <p:nvPicPr>
          <p:cNvPr id="498" name="Google Shape;498;p72"/>
          <p:cNvPicPr preferRelativeResize="0"/>
          <p:nvPr/>
        </p:nvPicPr>
        <p:blipFill>
          <a:blip r:embed="rId6">
            <a:alphaModFix/>
          </a:blip>
          <a:stretch>
            <a:fillRect/>
          </a:stretch>
        </p:blipFill>
        <p:spPr>
          <a:xfrm>
            <a:off x="5022225" y="352100"/>
            <a:ext cx="1388225" cy="1850974"/>
          </a:xfrm>
          <a:prstGeom prst="rect">
            <a:avLst/>
          </a:prstGeom>
          <a:noFill/>
          <a:ln>
            <a:noFill/>
          </a:ln>
        </p:spPr>
      </p:pic>
      <p:pic>
        <p:nvPicPr>
          <p:cNvPr id="499" name="Google Shape;499;p72"/>
          <p:cNvPicPr preferRelativeResize="0"/>
          <p:nvPr/>
        </p:nvPicPr>
        <p:blipFill>
          <a:blip r:embed="rId7">
            <a:alphaModFix/>
          </a:blip>
          <a:stretch>
            <a:fillRect/>
          </a:stretch>
        </p:blipFill>
        <p:spPr>
          <a:xfrm>
            <a:off x="4070973" y="2571739"/>
            <a:ext cx="1388225" cy="1850962"/>
          </a:xfrm>
          <a:prstGeom prst="rect">
            <a:avLst/>
          </a:prstGeom>
          <a:noFill/>
          <a:ln>
            <a:noFill/>
          </a:ln>
        </p:spPr>
      </p:pic>
      <p:sp>
        <p:nvSpPr>
          <p:cNvPr id="500" name="Google Shape;500;p72"/>
          <p:cNvSpPr txBox="1"/>
          <p:nvPr/>
        </p:nvSpPr>
        <p:spPr>
          <a:xfrm>
            <a:off x="3119700" y="4569125"/>
            <a:ext cx="65442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a:solidFill>
                  <a:srgbClr val="9FC5E8"/>
                </a:solidFill>
                <a:latin typeface="Average"/>
                <a:ea typeface="Average"/>
                <a:cs typeface="Average"/>
                <a:sym typeface="Average"/>
              </a:rPr>
              <a:t>** sponsored by Stellalife and Light Scalpel	Hosted by Dr. Justin Seaman</a:t>
            </a:r>
            <a:endParaRPr>
              <a:solidFill>
                <a:srgbClr val="9FC5E8"/>
              </a:solidFill>
              <a:latin typeface="Average"/>
              <a:ea typeface="Average"/>
              <a:cs typeface="Average"/>
              <a:sym typeface="Average"/>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73"/>
          <p:cNvPicPr preferRelativeResize="0"/>
          <p:nvPr/>
        </p:nvPicPr>
        <p:blipFill rotWithShape="1">
          <a:blip r:embed="rId3">
            <a:alphaModFix/>
          </a:blip>
          <a:srcRect l="21511" t="17695" r="15460" b="10747"/>
          <a:stretch/>
        </p:blipFill>
        <p:spPr>
          <a:xfrm>
            <a:off x="6810602" y="1660500"/>
            <a:ext cx="1863847" cy="2821075"/>
          </a:xfrm>
          <a:prstGeom prst="rect">
            <a:avLst/>
          </a:prstGeom>
          <a:noFill/>
          <a:ln>
            <a:noFill/>
          </a:ln>
        </p:spPr>
      </p:pic>
      <p:pic>
        <p:nvPicPr>
          <p:cNvPr id="506" name="Google Shape;506;p73"/>
          <p:cNvPicPr preferRelativeResize="0"/>
          <p:nvPr/>
        </p:nvPicPr>
        <p:blipFill rotWithShape="1">
          <a:blip r:embed="rId4">
            <a:alphaModFix/>
          </a:blip>
          <a:srcRect t="8634" r="22069"/>
          <a:stretch/>
        </p:blipFill>
        <p:spPr>
          <a:xfrm>
            <a:off x="4584975" y="1660500"/>
            <a:ext cx="1804642" cy="2821075"/>
          </a:xfrm>
          <a:prstGeom prst="rect">
            <a:avLst/>
          </a:prstGeom>
          <a:noFill/>
          <a:ln>
            <a:noFill/>
          </a:ln>
        </p:spPr>
      </p:pic>
      <p:pic>
        <p:nvPicPr>
          <p:cNvPr id="507" name="Google Shape;507;p73"/>
          <p:cNvPicPr preferRelativeResize="0"/>
          <p:nvPr/>
        </p:nvPicPr>
        <p:blipFill>
          <a:blip r:embed="rId5">
            <a:alphaModFix/>
          </a:blip>
          <a:stretch>
            <a:fillRect/>
          </a:stretch>
        </p:blipFill>
        <p:spPr>
          <a:xfrm>
            <a:off x="402575" y="1660488"/>
            <a:ext cx="3761426" cy="2821075"/>
          </a:xfrm>
          <a:prstGeom prst="rect">
            <a:avLst/>
          </a:prstGeom>
          <a:noFill/>
          <a:ln>
            <a:noFill/>
          </a:ln>
        </p:spPr>
      </p:pic>
      <p:sp>
        <p:nvSpPr>
          <p:cNvPr id="508" name="Google Shape;508;p73"/>
          <p:cNvSpPr txBox="1"/>
          <p:nvPr/>
        </p:nvSpPr>
        <p:spPr>
          <a:xfrm>
            <a:off x="402575" y="256775"/>
            <a:ext cx="7276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Oswald"/>
                <a:ea typeface="Oswald"/>
                <a:cs typeface="Oswald"/>
                <a:sym typeface="Oswald"/>
              </a:rPr>
              <a:t>Tethered oral tissue release now that we have created tongue space and tongue function: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9"/>
          <p:cNvSpPr txBox="1"/>
          <p:nvPr/>
        </p:nvSpPr>
        <p:spPr>
          <a:xfrm>
            <a:off x="6250800" y="4341600"/>
            <a:ext cx="2893200" cy="80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a:solidFill>
                  <a:schemeClr val="dk1"/>
                </a:solidFill>
              </a:rPr>
              <a:t>IAOM.COM website</a:t>
            </a:r>
            <a:endParaRPr>
              <a:solidFill>
                <a:schemeClr val="dk1"/>
              </a:solidFill>
            </a:endParaRPr>
          </a:p>
          <a:p>
            <a:pPr marL="0" lvl="0" indent="0" algn="l" rtl="0">
              <a:spcBef>
                <a:spcPts val="1200"/>
              </a:spcBef>
              <a:spcAft>
                <a:spcPts val="0"/>
              </a:spcAft>
              <a:buNone/>
            </a:pPr>
            <a:endParaRPr>
              <a:latin typeface="Average"/>
              <a:ea typeface="Average"/>
              <a:cs typeface="Average"/>
              <a:sym typeface="Average"/>
            </a:endParaRPr>
          </a:p>
        </p:txBody>
      </p:sp>
      <p:sp>
        <p:nvSpPr>
          <p:cNvPr id="129" name="Google Shape;129;p29"/>
          <p:cNvSpPr txBox="1"/>
          <p:nvPr/>
        </p:nvSpPr>
        <p:spPr>
          <a:xfrm>
            <a:off x="721700" y="351450"/>
            <a:ext cx="6677700" cy="557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400" b="1">
                <a:solidFill>
                  <a:schemeClr val="dk1"/>
                </a:solidFill>
              </a:rPr>
              <a:t>Who does it benefit?  </a:t>
            </a:r>
            <a:endParaRPr sz="2400" b="1">
              <a:solidFill>
                <a:schemeClr val="dk1"/>
              </a:solidFill>
            </a:endParaRPr>
          </a:p>
          <a:p>
            <a:pPr marL="0" lvl="0" indent="0" algn="l" rtl="0">
              <a:lnSpc>
                <a:spcPct val="115000"/>
              </a:lnSpc>
              <a:spcBef>
                <a:spcPts val="1200"/>
              </a:spcBef>
              <a:spcAft>
                <a:spcPts val="0"/>
              </a:spcAft>
              <a:buNone/>
            </a:pPr>
            <a:r>
              <a:rPr lang="en" sz="2400" b="1">
                <a:solidFill>
                  <a:schemeClr val="dk1"/>
                </a:solidFill>
              </a:rPr>
              <a:t>Kids, Teens, Adults (not infants or toddlers)</a:t>
            </a:r>
            <a:endParaRPr sz="2400" b="1">
              <a:solidFill>
                <a:schemeClr val="dk1"/>
              </a:solidFill>
            </a:endParaRPr>
          </a:p>
          <a:p>
            <a:pPr marL="0" lvl="0" indent="0" algn="l" rtl="0">
              <a:lnSpc>
                <a:spcPct val="115000"/>
              </a:lnSpc>
              <a:spcBef>
                <a:spcPts val="1200"/>
              </a:spcBef>
              <a:spcAft>
                <a:spcPts val="0"/>
              </a:spcAft>
              <a:buNone/>
            </a:pPr>
            <a:r>
              <a:rPr lang="en">
                <a:solidFill>
                  <a:srgbClr val="D9D9D9"/>
                </a:solidFill>
              </a:rPr>
              <a:t>·</a:t>
            </a:r>
            <a:r>
              <a:rPr lang="en" sz="700">
                <a:solidFill>
                  <a:srgbClr val="D9D9D9"/>
                </a:solidFill>
                <a:latin typeface="Times New Roman"/>
                <a:ea typeface="Times New Roman"/>
                <a:cs typeface="Times New Roman"/>
                <a:sym typeface="Times New Roman"/>
              </a:rPr>
              <a:t>      </a:t>
            </a:r>
            <a:r>
              <a:rPr lang="en" sz="700">
                <a:latin typeface="Times New Roman"/>
                <a:ea typeface="Times New Roman"/>
                <a:cs typeface="Times New Roman"/>
                <a:sym typeface="Times New Roman"/>
              </a:rPr>
              <a:t>  </a:t>
            </a:r>
            <a:r>
              <a:rPr lang="en" b="1">
                <a:solidFill>
                  <a:srgbClr val="D9D9D9"/>
                </a:solidFill>
              </a:rPr>
              <a:t>Chronic pain patients - TMJD patients – clenchers and grinders</a:t>
            </a:r>
            <a:endParaRPr b="1">
              <a:solidFill>
                <a:srgbClr val="D9D9D9"/>
              </a:solidFill>
            </a:endParaRPr>
          </a:p>
          <a:p>
            <a:pPr marL="0" lvl="0" indent="0" algn="l" rtl="0">
              <a:lnSpc>
                <a:spcPct val="115000"/>
              </a:lnSpc>
              <a:spcBef>
                <a:spcPts val="1200"/>
              </a:spcBef>
              <a:spcAft>
                <a:spcPts val="0"/>
              </a:spcAft>
              <a:buNone/>
            </a:pPr>
            <a:r>
              <a:rPr lang="en">
                <a:solidFill>
                  <a:srgbClr val="D9D9D9"/>
                </a:solidFill>
              </a:rPr>
              <a:t>·</a:t>
            </a:r>
            <a:r>
              <a:rPr lang="en" sz="700">
                <a:solidFill>
                  <a:srgbClr val="D9D9D9"/>
                </a:solidFill>
                <a:latin typeface="Times New Roman"/>
                <a:ea typeface="Times New Roman"/>
                <a:cs typeface="Times New Roman"/>
                <a:sym typeface="Times New Roman"/>
              </a:rPr>
              <a:t>        </a:t>
            </a:r>
            <a:r>
              <a:rPr lang="en" b="1">
                <a:solidFill>
                  <a:srgbClr val="D9D9D9"/>
                </a:solidFill>
              </a:rPr>
              <a:t>Orthodontic patients – open bite, narrow dental arches, crowding</a:t>
            </a:r>
            <a:endParaRPr b="1">
              <a:solidFill>
                <a:srgbClr val="D9D9D9"/>
              </a:solidFill>
            </a:endParaRPr>
          </a:p>
          <a:p>
            <a:pPr marL="0" lvl="0" indent="0" algn="l" rtl="0">
              <a:lnSpc>
                <a:spcPct val="115000"/>
              </a:lnSpc>
              <a:spcBef>
                <a:spcPts val="1200"/>
              </a:spcBef>
              <a:spcAft>
                <a:spcPts val="0"/>
              </a:spcAft>
              <a:buNone/>
            </a:pPr>
            <a:r>
              <a:rPr lang="en">
                <a:solidFill>
                  <a:srgbClr val="D9D9D9"/>
                </a:solidFill>
              </a:rPr>
              <a:t>·</a:t>
            </a:r>
            <a:r>
              <a:rPr lang="en" sz="700">
                <a:solidFill>
                  <a:srgbClr val="D9D9D9"/>
                </a:solidFill>
                <a:latin typeface="Times New Roman"/>
                <a:ea typeface="Times New Roman"/>
                <a:cs typeface="Times New Roman"/>
                <a:sym typeface="Times New Roman"/>
              </a:rPr>
              <a:t>        </a:t>
            </a:r>
            <a:r>
              <a:rPr lang="en" b="1">
                <a:solidFill>
                  <a:srgbClr val="D9D9D9"/>
                </a:solidFill>
              </a:rPr>
              <a:t>Jaw surgery patients</a:t>
            </a:r>
            <a:endParaRPr b="1">
              <a:solidFill>
                <a:srgbClr val="D9D9D9"/>
              </a:solidFill>
            </a:endParaRPr>
          </a:p>
          <a:p>
            <a:pPr marL="0" lvl="0" indent="0" algn="l" rtl="0">
              <a:lnSpc>
                <a:spcPct val="115000"/>
              </a:lnSpc>
              <a:spcBef>
                <a:spcPts val="1200"/>
              </a:spcBef>
              <a:spcAft>
                <a:spcPts val="0"/>
              </a:spcAft>
              <a:buNone/>
            </a:pPr>
            <a:r>
              <a:rPr lang="en">
                <a:solidFill>
                  <a:srgbClr val="D9D9D9"/>
                </a:solidFill>
              </a:rPr>
              <a:t>·</a:t>
            </a:r>
            <a:r>
              <a:rPr lang="en" sz="700">
                <a:solidFill>
                  <a:srgbClr val="D9D9D9"/>
                </a:solidFill>
                <a:latin typeface="Times New Roman"/>
                <a:ea typeface="Times New Roman"/>
                <a:cs typeface="Times New Roman"/>
                <a:sym typeface="Times New Roman"/>
              </a:rPr>
              <a:t>        </a:t>
            </a:r>
            <a:r>
              <a:rPr lang="en" b="1">
                <a:solidFill>
                  <a:srgbClr val="D9D9D9"/>
                </a:solidFill>
              </a:rPr>
              <a:t>Sleep disordered breathing patients </a:t>
            </a:r>
            <a:endParaRPr b="1">
              <a:solidFill>
                <a:srgbClr val="D9D9D9"/>
              </a:solidFill>
            </a:endParaRPr>
          </a:p>
          <a:p>
            <a:pPr marL="0" lvl="0" indent="0" algn="l" rtl="0">
              <a:lnSpc>
                <a:spcPct val="115000"/>
              </a:lnSpc>
              <a:spcBef>
                <a:spcPts val="1200"/>
              </a:spcBef>
              <a:spcAft>
                <a:spcPts val="0"/>
              </a:spcAft>
              <a:buNone/>
            </a:pPr>
            <a:r>
              <a:rPr lang="en">
                <a:solidFill>
                  <a:srgbClr val="D9D9D9"/>
                </a:solidFill>
              </a:rPr>
              <a:t>·</a:t>
            </a:r>
            <a:r>
              <a:rPr lang="en" sz="700">
                <a:solidFill>
                  <a:srgbClr val="D9D9D9"/>
                </a:solidFill>
                <a:latin typeface="Times New Roman"/>
                <a:ea typeface="Times New Roman"/>
                <a:cs typeface="Times New Roman"/>
                <a:sym typeface="Times New Roman"/>
              </a:rPr>
              <a:t>        </a:t>
            </a:r>
            <a:r>
              <a:rPr lang="en" b="1">
                <a:solidFill>
                  <a:srgbClr val="D9D9D9"/>
                </a:solidFill>
              </a:rPr>
              <a:t>Mouth breathers</a:t>
            </a:r>
            <a:endParaRPr b="1">
              <a:solidFill>
                <a:srgbClr val="D9D9D9"/>
              </a:solidFill>
            </a:endParaRPr>
          </a:p>
          <a:p>
            <a:pPr marL="0" lvl="0" indent="0" algn="l" rtl="0">
              <a:lnSpc>
                <a:spcPct val="115000"/>
              </a:lnSpc>
              <a:spcBef>
                <a:spcPts val="1200"/>
              </a:spcBef>
              <a:spcAft>
                <a:spcPts val="0"/>
              </a:spcAft>
              <a:buNone/>
            </a:pPr>
            <a:r>
              <a:rPr lang="en">
                <a:solidFill>
                  <a:srgbClr val="D9D9D9"/>
                </a:solidFill>
              </a:rPr>
              <a:t>·</a:t>
            </a:r>
            <a:r>
              <a:rPr lang="en" sz="700">
                <a:solidFill>
                  <a:srgbClr val="D9D9D9"/>
                </a:solidFill>
                <a:latin typeface="Times New Roman"/>
                <a:ea typeface="Times New Roman"/>
                <a:cs typeface="Times New Roman"/>
                <a:sym typeface="Times New Roman"/>
              </a:rPr>
              <a:t>        </a:t>
            </a:r>
            <a:r>
              <a:rPr lang="en" b="1">
                <a:solidFill>
                  <a:srgbClr val="D9D9D9"/>
                </a:solidFill>
              </a:rPr>
              <a:t>Those with poor oral health</a:t>
            </a:r>
            <a:endParaRPr b="1">
              <a:solidFill>
                <a:srgbClr val="D9D9D9"/>
              </a:solidFill>
            </a:endParaRPr>
          </a:p>
          <a:p>
            <a:pPr marL="0" lvl="0" indent="0" algn="l" rtl="0">
              <a:lnSpc>
                <a:spcPct val="115000"/>
              </a:lnSpc>
              <a:spcBef>
                <a:spcPts val="1200"/>
              </a:spcBef>
              <a:spcAft>
                <a:spcPts val="0"/>
              </a:spcAft>
              <a:buNone/>
            </a:pPr>
            <a:r>
              <a:rPr lang="en">
                <a:solidFill>
                  <a:srgbClr val="D9D9D9"/>
                </a:solidFill>
              </a:rPr>
              <a:t>·</a:t>
            </a:r>
            <a:r>
              <a:rPr lang="en" sz="700">
                <a:solidFill>
                  <a:srgbClr val="D9D9D9"/>
                </a:solidFill>
                <a:latin typeface="Times New Roman"/>
                <a:ea typeface="Times New Roman"/>
                <a:cs typeface="Times New Roman"/>
                <a:sym typeface="Times New Roman"/>
              </a:rPr>
              <a:t>        </a:t>
            </a:r>
            <a:r>
              <a:rPr lang="en" b="1">
                <a:solidFill>
                  <a:srgbClr val="D9D9D9"/>
                </a:solidFill>
              </a:rPr>
              <a:t>Those with oral habits – thumb or finger sucking</a:t>
            </a:r>
            <a:endParaRPr b="1">
              <a:solidFill>
                <a:srgbClr val="D9D9D9"/>
              </a:solidFill>
            </a:endParaRPr>
          </a:p>
          <a:p>
            <a:pPr marL="0" lvl="0" indent="0" algn="l" rtl="0">
              <a:lnSpc>
                <a:spcPct val="115000"/>
              </a:lnSpc>
              <a:spcBef>
                <a:spcPts val="1200"/>
              </a:spcBef>
              <a:spcAft>
                <a:spcPts val="0"/>
              </a:spcAft>
              <a:buNone/>
            </a:pPr>
            <a:r>
              <a:rPr lang="en">
                <a:solidFill>
                  <a:srgbClr val="D9D9D9"/>
                </a:solidFill>
              </a:rPr>
              <a:t>·</a:t>
            </a:r>
            <a:r>
              <a:rPr lang="en" sz="700">
                <a:solidFill>
                  <a:srgbClr val="D9D9D9"/>
                </a:solidFill>
                <a:latin typeface="Times New Roman"/>
                <a:ea typeface="Times New Roman"/>
                <a:cs typeface="Times New Roman"/>
                <a:sym typeface="Times New Roman"/>
              </a:rPr>
              <a:t>        </a:t>
            </a:r>
            <a:r>
              <a:rPr lang="en" b="1">
                <a:solidFill>
                  <a:srgbClr val="D9D9D9"/>
                </a:solidFill>
              </a:rPr>
              <a:t>Those with digestive issues</a:t>
            </a:r>
            <a:endParaRPr b="1">
              <a:solidFill>
                <a:srgbClr val="D9D9D9"/>
              </a:solidFill>
            </a:endParaRPr>
          </a:p>
          <a:p>
            <a:pPr marL="0" lvl="0" indent="0" algn="l" rtl="0">
              <a:lnSpc>
                <a:spcPct val="115000"/>
              </a:lnSpc>
              <a:spcBef>
                <a:spcPts val="1200"/>
              </a:spcBef>
              <a:spcAft>
                <a:spcPts val="0"/>
              </a:spcAft>
              <a:buNone/>
            </a:pPr>
            <a:endParaRPr b="1">
              <a:solidFill>
                <a:srgbClr val="D9D9D9"/>
              </a:solidFill>
            </a:endParaRPr>
          </a:p>
          <a:p>
            <a:pPr marL="0" lvl="0" indent="0" algn="l" rtl="0">
              <a:lnSpc>
                <a:spcPct val="115000"/>
              </a:lnSpc>
              <a:spcBef>
                <a:spcPts val="1200"/>
              </a:spcBef>
              <a:spcAft>
                <a:spcPts val="0"/>
              </a:spcAft>
              <a:buNone/>
            </a:pPr>
            <a:r>
              <a:rPr lang="en" b="1"/>
              <a:t> </a:t>
            </a:r>
            <a:endParaRPr b="1"/>
          </a:p>
          <a:p>
            <a:pPr marL="0" lvl="0" indent="0" algn="l" rtl="0">
              <a:spcBef>
                <a:spcPts val="1200"/>
              </a:spcBef>
              <a:spcAft>
                <a:spcPts val="0"/>
              </a:spcAft>
              <a:buNone/>
            </a:pPr>
            <a:endParaRPr>
              <a:latin typeface="Average"/>
              <a:ea typeface="Average"/>
              <a:cs typeface="Average"/>
              <a:sym typeface="Average"/>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74"/>
          <p:cNvPicPr preferRelativeResize="0"/>
          <p:nvPr/>
        </p:nvPicPr>
        <p:blipFill>
          <a:blip r:embed="rId3">
            <a:alphaModFix/>
          </a:blip>
          <a:stretch>
            <a:fillRect/>
          </a:stretch>
        </p:blipFill>
        <p:spPr>
          <a:xfrm>
            <a:off x="4931225" y="152400"/>
            <a:ext cx="3629026" cy="4838701"/>
          </a:xfrm>
          <a:prstGeom prst="rect">
            <a:avLst/>
          </a:prstGeom>
          <a:noFill/>
          <a:ln>
            <a:noFill/>
          </a:ln>
        </p:spPr>
      </p:pic>
      <p:pic>
        <p:nvPicPr>
          <p:cNvPr id="514" name="Google Shape;514;p74"/>
          <p:cNvPicPr preferRelativeResize="0"/>
          <p:nvPr/>
        </p:nvPicPr>
        <p:blipFill>
          <a:blip r:embed="rId4">
            <a:alphaModFix/>
          </a:blip>
          <a:stretch>
            <a:fillRect/>
          </a:stretch>
        </p:blipFill>
        <p:spPr>
          <a:xfrm>
            <a:off x="557800" y="152400"/>
            <a:ext cx="3629026" cy="4838701"/>
          </a:xfrm>
          <a:prstGeom prst="rect">
            <a:avLst/>
          </a:prstGeom>
          <a:noFill/>
          <a:ln>
            <a:noFill/>
          </a:ln>
        </p:spPr>
      </p:pic>
      <p:sp>
        <p:nvSpPr>
          <p:cNvPr id="515" name="Google Shape;515;p74"/>
          <p:cNvSpPr/>
          <p:nvPr/>
        </p:nvSpPr>
        <p:spPr>
          <a:xfrm>
            <a:off x="958164" y="3771125"/>
            <a:ext cx="7227671" cy="1219973"/>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9FC5E8"/>
                </a:solidFill>
                <a:latin typeface="Arial"/>
              </a:rPr>
              <a:t>teamwork</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5"/>
          <p:cNvSpPr txBox="1">
            <a:spLocks noGrp="1"/>
          </p:cNvSpPr>
          <p:nvPr>
            <p:ph type="title"/>
          </p:nvPr>
        </p:nvSpPr>
        <p:spPr>
          <a:xfrm>
            <a:off x="5104800" y="-14558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521" name="Google Shape;521;p75"/>
          <p:cNvSpPr txBox="1">
            <a:spLocks noGrp="1"/>
          </p:cNvSpPr>
          <p:nvPr>
            <p:ph type="body" idx="1"/>
          </p:nvPr>
        </p:nvSpPr>
        <p:spPr>
          <a:xfrm>
            <a:off x="3396325" y="3103452"/>
            <a:ext cx="5277900" cy="2248200"/>
          </a:xfrm>
          <a:prstGeom prst="rect">
            <a:avLst/>
          </a:prstGeom>
        </p:spPr>
        <p:txBody>
          <a:bodyPr spcFirstLastPara="1" wrap="square" lIns="91425" tIns="91425" rIns="91425" bIns="91425" anchor="t" anchorCtr="0">
            <a:normAutofit fontScale="70000" lnSpcReduction="20000"/>
          </a:bodyPr>
          <a:lstStyle/>
          <a:p>
            <a:pPr marL="457200" lvl="0" indent="-325689" algn="l" rtl="0">
              <a:spcBef>
                <a:spcPts val="0"/>
              </a:spcBef>
              <a:spcAft>
                <a:spcPts val="0"/>
              </a:spcAft>
              <a:buClr>
                <a:srgbClr val="9FC5E8"/>
              </a:buClr>
              <a:buSzPct val="100000"/>
              <a:buFont typeface="Oswald Medium"/>
              <a:buChar char="●"/>
            </a:pPr>
            <a:r>
              <a:rPr lang="en" sz="2184">
                <a:solidFill>
                  <a:srgbClr val="9FC5E8"/>
                </a:solidFill>
                <a:latin typeface="Oswald Medium"/>
                <a:ea typeface="Oswald Medium"/>
                <a:cs typeface="Oswald Medium"/>
                <a:sym typeface="Oswald Medium"/>
              </a:rPr>
              <a:t>Cold/soft foods</a:t>
            </a:r>
            <a:endParaRPr sz="2184">
              <a:solidFill>
                <a:srgbClr val="9FC5E8"/>
              </a:solidFill>
              <a:latin typeface="Oswald Medium"/>
              <a:ea typeface="Oswald Medium"/>
              <a:cs typeface="Oswald Medium"/>
              <a:sym typeface="Oswald Medium"/>
            </a:endParaRPr>
          </a:p>
          <a:p>
            <a:pPr marL="457200" lvl="0" indent="-325689" algn="l" rtl="0">
              <a:spcBef>
                <a:spcPts val="0"/>
              </a:spcBef>
              <a:spcAft>
                <a:spcPts val="0"/>
              </a:spcAft>
              <a:buClr>
                <a:srgbClr val="9FC5E8"/>
              </a:buClr>
              <a:buSzPct val="100000"/>
              <a:buFont typeface="Oswald Medium"/>
              <a:buChar char="●"/>
            </a:pPr>
            <a:r>
              <a:rPr lang="en" sz="2184">
                <a:solidFill>
                  <a:srgbClr val="9FC5E8"/>
                </a:solidFill>
                <a:latin typeface="Oswald Medium"/>
                <a:ea typeface="Oswald Medium"/>
                <a:cs typeface="Oswald Medium"/>
                <a:sym typeface="Oswald Medium"/>
              </a:rPr>
              <a:t>Ibuprofen 2-3 times the first two days</a:t>
            </a:r>
            <a:endParaRPr sz="2184">
              <a:solidFill>
                <a:srgbClr val="9FC5E8"/>
              </a:solidFill>
              <a:latin typeface="Oswald Medium"/>
              <a:ea typeface="Oswald Medium"/>
              <a:cs typeface="Oswald Medium"/>
              <a:sym typeface="Oswald Medium"/>
            </a:endParaRPr>
          </a:p>
          <a:p>
            <a:pPr marL="457200" lvl="0" indent="-325689" algn="l" rtl="0">
              <a:spcBef>
                <a:spcPts val="0"/>
              </a:spcBef>
              <a:spcAft>
                <a:spcPts val="0"/>
              </a:spcAft>
              <a:buClr>
                <a:srgbClr val="9FC5E8"/>
              </a:buClr>
              <a:buSzPct val="100000"/>
              <a:buFont typeface="Oswald Medium"/>
              <a:buChar char="●"/>
            </a:pPr>
            <a:r>
              <a:rPr lang="en" sz="2184">
                <a:solidFill>
                  <a:srgbClr val="9FC5E8"/>
                </a:solidFill>
                <a:latin typeface="Oswald Medium"/>
                <a:ea typeface="Oswald Medium"/>
                <a:cs typeface="Oswald Medium"/>
                <a:sym typeface="Oswald Medium"/>
              </a:rPr>
              <a:t>Stellalife sublingual spray actually worked the best for discomfort</a:t>
            </a:r>
            <a:endParaRPr sz="2184">
              <a:solidFill>
                <a:srgbClr val="9FC5E8"/>
              </a:solidFill>
              <a:latin typeface="Oswald Medium"/>
              <a:ea typeface="Oswald Medium"/>
              <a:cs typeface="Oswald Medium"/>
              <a:sym typeface="Oswald Medium"/>
            </a:endParaRPr>
          </a:p>
          <a:p>
            <a:pPr marL="457200" lvl="0" indent="-325689" algn="l" rtl="0">
              <a:spcBef>
                <a:spcPts val="0"/>
              </a:spcBef>
              <a:spcAft>
                <a:spcPts val="0"/>
              </a:spcAft>
              <a:buClr>
                <a:srgbClr val="9FC5E8"/>
              </a:buClr>
              <a:buSzPct val="100000"/>
              <a:buFont typeface="Oswald Medium"/>
              <a:buChar char="●"/>
            </a:pPr>
            <a:r>
              <a:rPr lang="en" sz="2184">
                <a:solidFill>
                  <a:srgbClr val="9FC5E8"/>
                </a:solidFill>
                <a:latin typeface="Oswald Medium"/>
                <a:ea typeface="Oswald Medium"/>
                <a:cs typeface="Oswald Medium"/>
                <a:sym typeface="Oswald Medium"/>
              </a:rPr>
              <a:t>Went home and watched movies</a:t>
            </a:r>
            <a:endParaRPr sz="2184">
              <a:solidFill>
                <a:srgbClr val="9FC5E8"/>
              </a:solidFill>
              <a:latin typeface="Oswald Medium"/>
              <a:ea typeface="Oswald Medium"/>
              <a:cs typeface="Oswald Medium"/>
              <a:sym typeface="Oswald Medium"/>
            </a:endParaRPr>
          </a:p>
          <a:p>
            <a:pPr marL="457200" lvl="0" indent="-325689" algn="l" rtl="0">
              <a:spcBef>
                <a:spcPts val="0"/>
              </a:spcBef>
              <a:spcAft>
                <a:spcPts val="0"/>
              </a:spcAft>
              <a:buClr>
                <a:srgbClr val="9FC5E8"/>
              </a:buClr>
              <a:buSzPct val="100000"/>
              <a:buFont typeface="Oswald Medium"/>
              <a:buChar char="●"/>
            </a:pPr>
            <a:r>
              <a:rPr lang="en" sz="2184">
                <a:solidFill>
                  <a:srgbClr val="9FC5E8"/>
                </a:solidFill>
                <a:latin typeface="Oswald Medium"/>
                <a:ea typeface="Oswald Medium"/>
                <a:cs typeface="Oswald Medium"/>
                <a:sym typeface="Oswald Medium"/>
              </a:rPr>
              <a:t>I managed the wound healing with myofunctional therapy like I would with any other patient</a:t>
            </a:r>
            <a:endParaRPr sz="2184">
              <a:solidFill>
                <a:srgbClr val="9FC5E8"/>
              </a:solidFill>
              <a:latin typeface="Oswald Medium"/>
              <a:ea typeface="Oswald Medium"/>
              <a:cs typeface="Oswald Medium"/>
              <a:sym typeface="Oswald Medium"/>
            </a:endParaRPr>
          </a:p>
          <a:p>
            <a:pPr marL="457200" lvl="0" indent="-325689" algn="l" rtl="0">
              <a:spcBef>
                <a:spcPts val="0"/>
              </a:spcBef>
              <a:spcAft>
                <a:spcPts val="0"/>
              </a:spcAft>
              <a:buClr>
                <a:srgbClr val="9FC5E8"/>
              </a:buClr>
              <a:buSzPct val="100000"/>
              <a:buFont typeface="Oswald Medium"/>
              <a:buChar char="●"/>
            </a:pPr>
            <a:r>
              <a:rPr lang="en" sz="2184">
                <a:solidFill>
                  <a:srgbClr val="9FC5E8"/>
                </a:solidFill>
                <a:latin typeface="Oswald Medium"/>
                <a:ea typeface="Oswald Medium"/>
                <a:cs typeface="Oswald Medium"/>
                <a:sym typeface="Oswald Medium"/>
              </a:rPr>
              <a:t>Sutures were gone within a week</a:t>
            </a:r>
            <a:endParaRPr sz="2184">
              <a:solidFill>
                <a:srgbClr val="9FC5E8"/>
              </a:solidFill>
              <a:latin typeface="Oswald Medium"/>
              <a:ea typeface="Oswald Medium"/>
              <a:cs typeface="Oswald Medium"/>
              <a:sym typeface="Oswald Medium"/>
            </a:endParaRPr>
          </a:p>
          <a:p>
            <a:pPr marL="0" lvl="0" indent="0" algn="l" rtl="0">
              <a:spcBef>
                <a:spcPts val="1200"/>
              </a:spcBef>
              <a:spcAft>
                <a:spcPts val="1200"/>
              </a:spcAft>
              <a:buNone/>
            </a:pPr>
            <a:endParaRPr>
              <a:solidFill>
                <a:srgbClr val="9FC5E8"/>
              </a:solidFill>
              <a:latin typeface="Oswald Medium"/>
              <a:ea typeface="Oswald Medium"/>
              <a:cs typeface="Oswald Medium"/>
              <a:sym typeface="Oswald Medium"/>
            </a:endParaRPr>
          </a:p>
        </p:txBody>
      </p:sp>
      <p:pic>
        <p:nvPicPr>
          <p:cNvPr id="522" name="Google Shape;522;p75"/>
          <p:cNvPicPr preferRelativeResize="0"/>
          <p:nvPr/>
        </p:nvPicPr>
        <p:blipFill>
          <a:blip r:embed="rId3">
            <a:alphaModFix/>
          </a:blip>
          <a:stretch>
            <a:fillRect/>
          </a:stretch>
        </p:blipFill>
        <p:spPr>
          <a:xfrm>
            <a:off x="152400" y="152400"/>
            <a:ext cx="2088425" cy="2784574"/>
          </a:xfrm>
          <a:prstGeom prst="rect">
            <a:avLst/>
          </a:prstGeom>
          <a:noFill/>
          <a:ln>
            <a:noFill/>
          </a:ln>
        </p:spPr>
      </p:pic>
      <p:pic>
        <p:nvPicPr>
          <p:cNvPr id="523" name="Google Shape;523;p75"/>
          <p:cNvPicPr preferRelativeResize="0"/>
          <p:nvPr/>
        </p:nvPicPr>
        <p:blipFill>
          <a:blip r:embed="rId4">
            <a:alphaModFix/>
          </a:blip>
          <a:stretch>
            <a:fillRect/>
          </a:stretch>
        </p:blipFill>
        <p:spPr>
          <a:xfrm>
            <a:off x="6835650" y="152413"/>
            <a:ext cx="2088425" cy="2784558"/>
          </a:xfrm>
          <a:prstGeom prst="rect">
            <a:avLst/>
          </a:prstGeom>
          <a:noFill/>
          <a:ln>
            <a:noFill/>
          </a:ln>
        </p:spPr>
      </p:pic>
      <p:pic>
        <p:nvPicPr>
          <p:cNvPr id="524" name="Google Shape;524;p75"/>
          <p:cNvPicPr preferRelativeResize="0"/>
          <p:nvPr/>
        </p:nvPicPr>
        <p:blipFill>
          <a:blip r:embed="rId5">
            <a:alphaModFix/>
          </a:blip>
          <a:stretch>
            <a:fillRect/>
          </a:stretch>
        </p:blipFill>
        <p:spPr>
          <a:xfrm>
            <a:off x="498500" y="3103437"/>
            <a:ext cx="2535634" cy="1901725"/>
          </a:xfrm>
          <a:prstGeom prst="rect">
            <a:avLst/>
          </a:prstGeom>
          <a:noFill/>
          <a:ln>
            <a:noFill/>
          </a:ln>
        </p:spPr>
      </p:pic>
      <p:pic>
        <p:nvPicPr>
          <p:cNvPr id="525" name="Google Shape;525;p75"/>
          <p:cNvPicPr preferRelativeResize="0"/>
          <p:nvPr/>
        </p:nvPicPr>
        <p:blipFill>
          <a:blip r:embed="rId6">
            <a:alphaModFix/>
          </a:blip>
          <a:stretch>
            <a:fillRect/>
          </a:stretch>
        </p:blipFill>
        <p:spPr>
          <a:xfrm>
            <a:off x="4607900" y="152425"/>
            <a:ext cx="2088425" cy="2784552"/>
          </a:xfrm>
          <a:prstGeom prst="rect">
            <a:avLst/>
          </a:prstGeom>
          <a:noFill/>
          <a:ln>
            <a:noFill/>
          </a:ln>
        </p:spPr>
      </p:pic>
      <p:pic>
        <p:nvPicPr>
          <p:cNvPr id="526" name="Google Shape;526;p75"/>
          <p:cNvPicPr preferRelativeResize="0"/>
          <p:nvPr/>
        </p:nvPicPr>
        <p:blipFill>
          <a:blip r:embed="rId7">
            <a:alphaModFix/>
          </a:blip>
          <a:stretch>
            <a:fillRect/>
          </a:stretch>
        </p:blipFill>
        <p:spPr>
          <a:xfrm>
            <a:off x="2380149" y="152398"/>
            <a:ext cx="2088425" cy="278456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6"/>
          <p:cNvSpPr txBox="1">
            <a:spLocks noGrp="1"/>
          </p:cNvSpPr>
          <p:nvPr>
            <p:ph type="title"/>
          </p:nvPr>
        </p:nvSpPr>
        <p:spPr>
          <a:xfrm>
            <a:off x="3168000" y="233100"/>
            <a:ext cx="28080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Average"/>
                <a:ea typeface="Average"/>
                <a:cs typeface="Average"/>
                <a:sym typeface="Average"/>
              </a:rPr>
              <a:t>Before and after…</a:t>
            </a:r>
            <a:endParaRPr>
              <a:latin typeface="Average"/>
              <a:ea typeface="Average"/>
              <a:cs typeface="Average"/>
              <a:sym typeface="Average"/>
            </a:endParaRPr>
          </a:p>
        </p:txBody>
      </p:sp>
      <p:sp>
        <p:nvSpPr>
          <p:cNvPr id="532" name="Google Shape;532;p76"/>
          <p:cNvSpPr txBox="1">
            <a:spLocks noGrp="1"/>
          </p:cNvSpPr>
          <p:nvPr>
            <p:ph type="body" idx="1"/>
          </p:nvPr>
        </p:nvSpPr>
        <p:spPr>
          <a:xfrm>
            <a:off x="5424350" y="98205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t>7/11/23 5.5 weeks PO:</a:t>
            </a:r>
            <a:endParaRPr sz="2000" u="sng"/>
          </a:p>
          <a:p>
            <a:pPr marL="0" lvl="0" indent="0" algn="l" rtl="0">
              <a:spcBef>
                <a:spcPts val="1200"/>
              </a:spcBef>
              <a:spcAft>
                <a:spcPts val="0"/>
              </a:spcAft>
              <a:buNone/>
            </a:pPr>
            <a:r>
              <a:rPr lang="en" sz="2000"/>
              <a:t>ROM: 45</a:t>
            </a:r>
            <a:endParaRPr sz="2000"/>
          </a:p>
          <a:p>
            <a:pPr marL="0" lvl="0" indent="0" algn="l" rtl="0">
              <a:spcBef>
                <a:spcPts val="1200"/>
              </a:spcBef>
              <a:spcAft>
                <a:spcPts val="0"/>
              </a:spcAft>
              <a:buNone/>
            </a:pPr>
            <a:r>
              <a:rPr lang="en" sz="2000"/>
              <a:t>TIP: 35</a:t>
            </a:r>
            <a:endParaRPr sz="2000"/>
          </a:p>
          <a:p>
            <a:pPr marL="0" lvl="0" indent="0" algn="l" rtl="0">
              <a:spcBef>
                <a:spcPts val="1200"/>
              </a:spcBef>
              <a:spcAft>
                <a:spcPts val="0"/>
              </a:spcAft>
              <a:buNone/>
            </a:pPr>
            <a:r>
              <a:rPr lang="en" sz="2000"/>
              <a:t>LPS: 34</a:t>
            </a:r>
            <a:endParaRPr sz="2000"/>
          </a:p>
          <a:p>
            <a:pPr marL="0" lvl="0" indent="0" algn="l" rtl="0">
              <a:spcBef>
                <a:spcPts val="1200"/>
              </a:spcBef>
              <a:spcAft>
                <a:spcPts val="0"/>
              </a:spcAft>
              <a:buNone/>
            </a:pPr>
            <a:r>
              <a:rPr lang="en" sz="2000"/>
              <a:t>Less jaw tension</a:t>
            </a:r>
            <a:endParaRPr sz="2000"/>
          </a:p>
          <a:p>
            <a:pPr marL="0" lvl="0" indent="0" algn="l" rtl="0">
              <a:spcBef>
                <a:spcPts val="1200"/>
              </a:spcBef>
              <a:spcAft>
                <a:spcPts val="1200"/>
              </a:spcAft>
              <a:buNone/>
            </a:pPr>
            <a:r>
              <a:rPr lang="en" sz="2000"/>
              <a:t>Easier tongue suction</a:t>
            </a:r>
            <a:endParaRPr sz="2000"/>
          </a:p>
        </p:txBody>
      </p:sp>
      <p:sp>
        <p:nvSpPr>
          <p:cNvPr id="533" name="Google Shape;533;p76"/>
          <p:cNvSpPr txBox="1"/>
          <p:nvPr/>
        </p:nvSpPr>
        <p:spPr>
          <a:xfrm>
            <a:off x="911250" y="949175"/>
            <a:ext cx="3000000" cy="409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u="sng">
                <a:solidFill>
                  <a:schemeClr val="accent3"/>
                </a:solidFill>
                <a:latin typeface="Average"/>
                <a:ea typeface="Average"/>
                <a:cs typeface="Average"/>
                <a:sym typeface="Average"/>
              </a:rPr>
              <a:t>6/2/23 pre-release: </a:t>
            </a:r>
            <a:endParaRPr sz="2000" u="sng">
              <a:solidFill>
                <a:schemeClr val="accent3"/>
              </a:solidFill>
              <a:latin typeface="Average"/>
              <a:ea typeface="Average"/>
              <a:cs typeface="Average"/>
              <a:sym typeface="Average"/>
            </a:endParaRPr>
          </a:p>
          <a:p>
            <a:pPr marL="0" lvl="0" indent="0" algn="l" rtl="0">
              <a:lnSpc>
                <a:spcPct val="115000"/>
              </a:lnSpc>
              <a:spcBef>
                <a:spcPts val="1200"/>
              </a:spcBef>
              <a:spcAft>
                <a:spcPts val="0"/>
              </a:spcAft>
              <a:buNone/>
            </a:pPr>
            <a:r>
              <a:rPr lang="en" sz="2000">
                <a:solidFill>
                  <a:schemeClr val="accent3"/>
                </a:solidFill>
                <a:latin typeface="Average"/>
                <a:ea typeface="Average"/>
                <a:cs typeface="Average"/>
                <a:sym typeface="Average"/>
              </a:rPr>
              <a:t>ROM: 39</a:t>
            </a:r>
            <a:endParaRPr sz="2000">
              <a:solidFill>
                <a:schemeClr val="accent3"/>
              </a:solidFill>
              <a:latin typeface="Average"/>
              <a:ea typeface="Average"/>
              <a:cs typeface="Average"/>
              <a:sym typeface="Average"/>
            </a:endParaRPr>
          </a:p>
          <a:p>
            <a:pPr marL="0" lvl="0" indent="0" algn="l" rtl="0">
              <a:lnSpc>
                <a:spcPct val="115000"/>
              </a:lnSpc>
              <a:spcBef>
                <a:spcPts val="1200"/>
              </a:spcBef>
              <a:spcAft>
                <a:spcPts val="0"/>
              </a:spcAft>
              <a:buNone/>
            </a:pPr>
            <a:r>
              <a:rPr lang="en" sz="2000">
                <a:solidFill>
                  <a:schemeClr val="accent3"/>
                </a:solidFill>
                <a:latin typeface="Average"/>
                <a:ea typeface="Average"/>
                <a:cs typeface="Average"/>
                <a:sym typeface="Average"/>
              </a:rPr>
              <a:t>TIP: 32</a:t>
            </a:r>
            <a:endParaRPr sz="2000">
              <a:solidFill>
                <a:schemeClr val="accent3"/>
              </a:solidFill>
              <a:latin typeface="Average"/>
              <a:ea typeface="Average"/>
              <a:cs typeface="Average"/>
              <a:sym typeface="Average"/>
            </a:endParaRPr>
          </a:p>
          <a:p>
            <a:pPr marL="0" lvl="0" indent="0" algn="l" rtl="0">
              <a:lnSpc>
                <a:spcPct val="115000"/>
              </a:lnSpc>
              <a:spcBef>
                <a:spcPts val="1200"/>
              </a:spcBef>
              <a:spcAft>
                <a:spcPts val="0"/>
              </a:spcAft>
              <a:buNone/>
            </a:pPr>
            <a:r>
              <a:rPr lang="en" sz="2000">
                <a:solidFill>
                  <a:schemeClr val="accent3"/>
                </a:solidFill>
                <a:latin typeface="Average"/>
                <a:ea typeface="Average"/>
                <a:cs typeface="Average"/>
                <a:sym typeface="Average"/>
              </a:rPr>
              <a:t>LPS: 29</a:t>
            </a:r>
            <a:endParaRPr sz="2000">
              <a:solidFill>
                <a:schemeClr val="accent3"/>
              </a:solidFill>
              <a:latin typeface="Average"/>
              <a:ea typeface="Average"/>
              <a:cs typeface="Average"/>
              <a:sym typeface="Average"/>
            </a:endParaRPr>
          </a:p>
          <a:p>
            <a:pPr marL="0" lvl="0" indent="0" algn="l" rtl="0">
              <a:lnSpc>
                <a:spcPct val="115000"/>
              </a:lnSpc>
              <a:spcBef>
                <a:spcPts val="1200"/>
              </a:spcBef>
              <a:spcAft>
                <a:spcPts val="0"/>
              </a:spcAft>
              <a:buNone/>
            </a:pPr>
            <a:r>
              <a:rPr lang="en" sz="2000">
                <a:solidFill>
                  <a:schemeClr val="accent3"/>
                </a:solidFill>
                <a:latin typeface="Average"/>
                <a:ea typeface="Average"/>
                <a:cs typeface="Average"/>
                <a:sym typeface="Average"/>
              </a:rPr>
              <a:t>Floor of the mouth compensation, jaw tension, effort to hold a tongue suction.  </a:t>
            </a:r>
            <a:endParaRPr sz="2000">
              <a:solidFill>
                <a:schemeClr val="accent3"/>
              </a:solidFill>
              <a:latin typeface="Average"/>
              <a:ea typeface="Average"/>
              <a:cs typeface="Average"/>
              <a:sym typeface="Average"/>
            </a:endParaRPr>
          </a:p>
          <a:p>
            <a:pPr marL="0" lvl="0" indent="0" algn="l" rtl="0">
              <a:lnSpc>
                <a:spcPct val="115000"/>
              </a:lnSpc>
              <a:spcBef>
                <a:spcPts val="1200"/>
              </a:spcBef>
              <a:spcAft>
                <a:spcPts val="1200"/>
              </a:spcAft>
              <a:buNone/>
            </a:pPr>
            <a:endParaRPr sz="2000">
              <a:solidFill>
                <a:schemeClr val="accent3"/>
              </a:solidFill>
              <a:latin typeface="Average"/>
              <a:ea typeface="Average"/>
              <a:cs typeface="Average"/>
              <a:sym typeface="Average"/>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7"/>
          <p:cNvSpPr txBox="1">
            <a:spLocks noGrp="1"/>
          </p:cNvSpPr>
          <p:nvPr>
            <p:ph type="title"/>
          </p:nvPr>
        </p:nvSpPr>
        <p:spPr>
          <a:xfrm>
            <a:off x="311700" y="2553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 one school year we went from this… to this!</a:t>
            </a:r>
            <a:endParaRPr/>
          </a:p>
        </p:txBody>
      </p:sp>
      <p:pic>
        <p:nvPicPr>
          <p:cNvPr id="539" name="Google Shape;539;p77"/>
          <p:cNvPicPr preferRelativeResize="0"/>
          <p:nvPr/>
        </p:nvPicPr>
        <p:blipFill rotWithShape="1">
          <a:blip r:embed="rId3">
            <a:alphaModFix/>
          </a:blip>
          <a:srcRect l="5214" r="4719"/>
          <a:stretch/>
        </p:blipFill>
        <p:spPr>
          <a:xfrm>
            <a:off x="311700" y="1170125"/>
            <a:ext cx="2752900" cy="3820976"/>
          </a:xfrm>
          <a:prstGeom prst="rect">
            <a:avLst/>
          </a:prstGeom>
          <a:noFill/>
          <a:ln>
            <a:noFill/>
          </a:ln>
        </p:spPr>
      </p:pic>
      <p:pic>
        <p:nvPicPr>
          <p:cNvPr id="540" name="Google Shape;540;p77"/>
          <p:cNvPicPr preferRelativeResize="0"/>
          <p:nvPr/>
        </p:nvPicPr>
        <p:blipFill rotWithShape="1">
          <a:blip r:embed="rId4">
            <a:alphaModFix/>
          </a:blip>
          <a:srcRect r="25622"/>
          <a:stretch/>
        </p:blipFill>
        <p:spPr>
          <a:xfrm>
            <a:off x="3435201" y="1170125"/>
            <a:ext cx="2273600" cy="3820976"/>
          </a:xfrm>
          <a:prstGeom prst="rect">
            <a:avLst/>
          </a:prstGeom>
          <a:noFill/>
          <a:ln>
            <a:noFill/>
          </a:ln>
        </p:spPr>
      </p:pic>
      <p:pic>
        <p:nvPicPr>
          <p:cNvPr id="541" name="Google Shape;541;p77"/>
          <p:cNvPicPr preferRelativeResize="0"/>
          <p:nvPr/>
        </p:nvPicPr>
        <p:blipFill rotWithShape="1">
          <a:blip r:embed="rId5">
            <a:alphaModFix/>
          </a:blip>
          <a:srcRect l="16807" t="19511" r="33974" b="27912"/>
          <a:stretch/>
        </p:blipFill>
        <p:spPr>
          <a:xfrm>
            <a:off x="6149649" y="1170125"/>
            <a:ext cx="2682652" cy="38209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8"/>
          <p:cNvSpPr txBox="1">
            <a:spLocks noGrp="1"/>
          </p:cNvSpPr>
          <p:nvPr>
            <p:ph type="title"/>
          </p:nvPr>
        </p:nvSpPr>
        <p:spPr>
          <a:xfrm>
            <a:off x="311700" y="2553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 one school year we went to this!</a:t>
            </a:r>
            <a:endParaRPr/>
          </a:p>
        </p:txBody>
      </p:sp>
      <p:pic>
        <p:nvPicPr>
          <p:cNvPr id="547" name="Google Shape;547;p78"/>
          <p:cNvPicPr preferRelativeResize="0"/>
          <p:nvPr/>
        </p:nvPicPr>
        <p:blipFill rotWithShape="1">
          <a:blip r:embed="rId3">
            <a:alphaModFix/>
          </a:blip>
          <a:srcRect t="15325" r="49799"/>
          <a:stretch/>
        </p:blipFill>
        <p:spPr>
          <a:xfrm>
            <a:off x="311700" y="1135350"/>
            <a:ext cx="2684550" cy="3396025"/>
          </a:xfrm>
          <a:prstGeom prst="rect">
            <a:avLst/>
          </a:prstGeom>
          <a:noFill/>
          <a:ln>
            <a:noFill/>
          </a:ln>
        </p:spPr>
      </p:pic>
      <p:pic>
        <p:nvPicPr>
          <p:cNvPr id="548" name="Google Shape;548;p78"/>
          <p:cNvPicPr preferRelativeResize="0"/>
          <p:nvPr/>
        </p:nvPicPr>
        <p:blipFill>
          <a:blip r:embed="rId4">
            <a:alphaModFix/>
          </a:blip>
          <a:stretch>
            <a:fillRect/>
          </a:stretch>
        </p:blipFill>
        <p:spPr>
          <a:xfrm>
            <a:off x="3148650" y="828025"/>
            <a:ext cx="3008006" cy="4010675"/>
          </a:xfrm>
          <a:prstGeom prst="rect">
            <a:avLst/>
          </a:prstGeom>
          <a:noFill/>
          <a:ln>
            <a:noFill/>
          </a:ln>
        </p:spPr>
      </p:pic>
      <p:pic>
        <p:nvPicPr>
          <p:cNvPr id="549" name="Google Shape;549;p78"/>
          <p:cNvPicPr preferRelativeResize="0"/>
          <p:nvPr/>
        </p:nvPicPr>
        <p:blipFill>
          <a:blip r:embed="rId5">
            <a:alphaModFix/>
          </a:blip>
          <a:stretch>
            <a:fillRect/>
          </a:stretch>
        </p:blipFill>
        <p:spPr>
          <a:xfrm>
            <a:off x="6309057" y="1135350"/>
            <a:ext cx="2682544" cy="3576725"/>
          </a:xfrm>
          <a:prstGeom prst="rect">
            <a:avLst/>
          </a:prstGeom>
          <a:noFill/>
          <a:ln>
            <a:noFill/>
          </a:ln>
        </p:spPr>
      </p:pic>
      <p:sp>
        <p:nvSpPr>
          <p:cNvPr id="550" name="Google Shape;550;p78"/>
          <p:cNvSpPr txBox="1"/>
          <p:nvPr/>
        </p:nvSpPr>
        <p:spPr>
          <a:xfrm>
            <a:off x="203300" y="4531375"/>
            <a:ext cx="3961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Average"/>
                <a:ea typeface="Average"/>
                <a:cs typeface="Average"/>
                <a:sym typeface="Average"/>
              </a:rPr>
              <a:t>long distance track exclusively nasal breathing</a:t>
            </a:r>
            <a:endParaRPr sz="1100">
              <a:solidFill>
                <a:schemeClr val="dk1"/>
              </a:solidFill>
              <a:latin typeface="Average"/>
              <a:ea typeface="Average"/>
              <a:cs typeface="Average"/>
              <a:sym typeface="Average"/>
            </a:endParaRPr>
          </a:p>
        </p:txBody>
      </p:sp>
      <p:sp>
        <p:nvSpPr>
          <p:cNvPr id="551" name="Google Shape;551;p78"/>
          <p:cNvSpPr txBox="1"/>
          <p:nvPr/>
        </p:nvSpPr>
        <p:spPr>
          <a:xfrm>
            <a:off x="6976150" y="4712075"/>
            <a:ext cx="3961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Average"/>
                <a:ea typeface="Average"/>
                <a:cs typeface="Average"/>
                <a:sym typeface="Average"/>
              </a:rPr>
              <a:t>Smiling for photos!  </a:t>
            </a:r>
            <a:endParaRPr sz="1100">
              <a:solidFill>
                <a:schemeClr val="dk1"/>
              </a:solidFill>
              <a:latin typeface="Average"/>
              <a:ea typeface="Average"/>
              <a:cs typeface="Average"/>
              <a:sym typeface="Average"/>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79"/>
          <p:cNvPicPr preferRelativeResize="0"/>
          <p:nvPr/>
        </p:nvPicPr>
        <p:blipFill>
          <a:blip r:embed="rId3">
            <a:alphaModFix/>
          </a:blip>
          <a:stretch>
            <a:fillRect/>
          </a:stretch>
        </p:blipFill>
        <p:spPr>
          <a:xfrm>
            <a:off x="459450" y="150175"/>
            <a:ext cx="2931774" cy="2198825"/>
          </a:xfrm>
          <a:prstGeom prst="rect">
            <a:avLst/>
          </a:prstGeom>
          <a:noFill/>
          <a:ln>
            <a:noFill/>
          </a:ln>
        </p:spPr>
      </p:pic>
      <p:pic>
        <p:nvPicPr>
          <p:cNvPr id="557" name="Google Shape;557;p79"/>
          <p:cNvPicPr preferRelativeResize="0"/>
          <p:nvPr/>
        </p:nvPicPr>
        <p:blipFill>
          <a:blip r:embed="rId4">
            <a:alphaModFix/>
          </a:blip>
          <a:stretch>
            <a:fillRect/>
          </a:stretch>
        </p:blipFill>
        <p:spPr>
          <a:xfrm>
            <a:off x="5748850" y="188125"/>
            <a:ext cx="2931786" cy="2198825"/>
          </a:xfrm>
          <a:prstGeom prst="rect">
            <a:avLst/>
          </a:prstGeom>
          <a:noFill/>
          <a:ln>
            <a:noFill/>
          </a:ln>
        </p:spPr>
      </p:pic>
      <p:pic>
        <p:nvPicPr>
          <p:cNvPr id="558" name="Google Shape;558;p79"/>
          <p:cNvPicPr preferRelativeResize="0"/>
          <p:nvPr/>
        </p:nvPicPr>
        <p:blipFill rotWithShape="1">
          <a:blip r:embed="rId5">
            <a:alphaModFix/>
          </a:blip>
          <a:srcRect l="11671" t="16576" r="5963"/>
          <a:stretch/>
        </p:blipFill>
        <p:spPr>
          <a:xfrm>
            <a:off x="2778900" y="1952425"/>
            <a:ext cx="3586200" cy="2724226"/>
          </a:xfrm>
          <a:prstGeom prst="rect">
            <a:avLst/>
          </a:prstGeom>
          <a:noFill/>
          <a:ln>
            <a:noFill/>
          </a:ln>
        </p:spPr>
      </p:pic>
      <p:sp>
        <p:nvSpPr>
          <p:cNvPr id="559" name="Google Shape;559;p79"/>
          <p:cNvSpPr txBox="1">
            <a:spLocks noGrp="1"/>
          </p:cNvSpPr>
          <p:nvPr>
            <p:ph type="body" idx="1"/>
          </p:nvPr>
        </p:nvSpPr>
        <p:spPr>
          <a:xfrm>
            <a:off x="1572600" y="4538400"/>
            <a:ext cx="5998800" cy="605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500" b="1"/>
              <a:t>TEAMWORK MAKES THE DREAM WORK!</a:t>
            </a:r>
            <a:endParaRPr sz="2500" b="1"/>
          </a:p>
        </p:txBody>
      </p:sp>
      <p:sp>
        <p:nvSpPr>
          <p:cNvPr id="560" name="Google Shape;560;p79"/>
          <p:cNvSpPr txBox="1"/>
          <p:nvPr/>
        </p:nvSpPr>
        <p:spPr>
          <a:xfrm>
            <a:off x="3607188" y="849375"/>
            <a:ext cx="1925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1"/>
                </a:solidFill>
                <a:latin typeface="Oswald"/>
                <a:ea typeface="Oswald"/>
                <a:cs typeface="Oswald"/>
                <a:sym typeface="Oswald"/>
              </a:rPr>
              <a:t>Special Thanks!</a:t>
            </a:r>
            <a:endParaRPr sz="2000" b="1">
              <a:solidFill>
                <a:schemeClr val="dk1"/>
              </a:solidFill>
              <a:latin typeface="Oswald"/>
              <a:ea typeface="Oswald"/>
              <a:cs typeface="Oswald"/>
              <a:sym typeface="Oswald"/>
            </a:endParaRPr>
          </a:p>
          <a:p>
            <a:pPr marL="0" lvl="0" indent="0" algn="ctr" rtl="0">
              <a:spcBef>
                <a:spcPts val="0"/>
              </a:spcBef>
              <a:spcAft>
                <a:spcPts val="0"/>
              </a:spcAft>
              <a:buNone/>
            </a:pPr>
            <a:r>
              <a:rPr lang="en" sz="2000" b="1">
                <a:solidFill>
                  <a:schemeClr val="dk1"/>
                </a:solidFill>
                <a:latin typeface="Oswald"/>
                <a:ea typeface="Oswald"/>
                <a:cs typeface="Oswald"/>
                <a:sym typeface="Oswald"/>
              </a:rPr>
              <a:t>To Randi’s</a:t>
            </a:r>
            <a:endParaRPr sz="2000" b="1">
              <a:solidFill>
                <a:schemeClr val="dk1"/>
              </a:solidFill>
              <a:latin typeface="Oswald"/>
              <a:ea typeface="Oswald"/>
              <a:cs typeface="Oswald"/>
              <a:sym typeface="Oswald"/>
            </a:endParaRPr>
          </a:p>
          <a:p>
            <a:pPr marL="0" lvl="0" indent="0" algn="ctr" rtl="0">
              <a:spcBef>
                <a:spcPts val="0"/>
              </a:spcBef>
              <a:spcAft>
                <a:spcPts val="0"/>
              </a:spcAft>
              <a:buNone/>
            </a:pPr>
            <a:r>
              <a:rPr lang="en" sz="2000" b="1">
                <a:solidFill>
                  <a:schemeClr val="dk1"/>
                </a:solidFill>
                <a:latin typeface="Oswald"/>
                <a:ea typeface="Oswald"/>
                <a:cs typeface="Oswald"/>
                <a:sym typeface="Oswald"/>
              </a:rPr>
              <a:t> “A TEAM”</a:t>
            </a:r>
            <a:endParaRPr sz="2000" b="1">
              <a:solidFill>
                <a:schemeClr val="dk1"/>
              </a:solidFill>
              <a:latin typeface="Oswald"/>
              <a:ea typeface="Oswald"/>
              <a:cs typeface="Oswald"/>
              <a:sym typeface="Oswa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80"/>
          <p:cNvPicPr preferRelativeResize="0"/>
          <p:nvPr/>
        </p:nvPicPr>
        <p:blipFill>
          <a:blip r:embed="rId3">
            <a:alphaModFix/>
          </a:blip>
          <a:stretch>
            <a:fillRect/>
          </a:stretch>
        </p:blipFill>
        <p:spPr>
          <a:xfrm>
            <a:off x="2596964" y="1423475"/>
            <a:ext cx="3950075" cy="2962550"/>
          </a:xfrm>
          <a:prstGeom prst="rect">
            <a:avLst/>
          </a:prstGeom>
          <a:noFill/>
          <a:ln>
            <a:noFill/>
          </a:ln>
        </p:spPr>
      </p:pic>
      <p:pic>
        <p:nvPicPr>
          <p:cNvPr id="566" name="Google Shape;566;p80"/>
          <p:cNvPicPr preferRelativeResize="0"/>
          <p:nvPr/>
        </p:nvPicPr>
        <p:blipFill>
          <a:blip r:embed="rId4">
            <a:alphaModFix/>
          </a:blip>
          <a:stretch>
            <a:fillRect/>
          </a:stretch>
        </p:blipFill>
        <p:spPr>
          <a:xfrm>
            <a:off x="3334963" y="152400"/>
            <a:ext cx="2474101" cy="1855576"/>
          </a:xfrm>
          <a:prstGeom prst="rect">
            <a:avLst/>
          </a:prstGeom>
          <a:noFill/>
          <a:ln>
            <a:noFill/>
          </a:ln>
        </p:spPr>
      </p:pic>
      <p:pic>
        <p:nvPicPr>
          <p:cNvPr id="567" name="Google Shape;567;p80"/>
          <p:cNvPicPr preferRelativeResize="0"/>
          <p:nvPr/>
        </p:nvPicPr>
        <p:blipFill>
          <a:blip r:embed="rId5">
            <a:alphaModFix/>
          </a:blip>
          <a:stretch>
            <a:fillRect/>
          </a:stretch>
        </p:blipFill>
        <p:spPr>
          <a:xfrm>
            <a:off x="152400" y="152400"/>
            <a:ext cx="2292165" cy="2088019"/>
          </a:xfrm>
          <a:prstGeom prst="rect">
            <a:avLst/>
          </a:prstGeom>
          <a:noFill/>
          <a:ln>
            <a:noFill/>
          </a:ln>
        </p:spPr>
      </p:pic>
      <p:pic>
        <p:nvPicPr>
          <p:cNvPr id="568" name="Google Shape;568;p80"/>
          <p:cNvPicPr preferRelativeResize="0"/>
          <p:nvPr/>
        </p:nvPicPr>
        <p:blipFill rotWithShape="1">
          <a:blip r:embed="rId6">
            <a:alphaModFix/>
          </a:blip>
          <a:srcRect l="9938" t="15117" r="27160"/>
          <a:stretch/>
        </p:blipFill>
        <p:spPr>
          <a:xfrm>
            <a:off x="152400" y="2396575"/>
            <a:ext cx="2292174" cy="2320008"/>
          </a:xfrm>
          <a:prstGeom prst="rect">
            <a:avLst/>
          </a:prstGeom>
          <a:noFill/>
          <a:ln>
            <a:noFill/>
          </a:ln>
        </p:spPr>
      </p:pic>
      <p:sp>
        <p:nvSpPr>
          <p:cNvPr id="569" name="Google Shape;569;p80"/>
          <p:cNvSpPr txBox="1">
            <a:spLocks noGrp="1"/>
          </p:cNvSpPr>
          <p:nvPr>
            <p:ph type="body" idx="1"/>
          </p:nvPr>
        </p:nvSpPr>
        <p:spPr>
          <a:xfrm>
            <a:off x="1572600" y="4595325"/>
            <a:ext cx="5998800" cy="605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500" b="1"/>
              <a:t>TEAMWORK MAKES THE DREAM WORK!</a:t>
            </a:r>
            <a:endParaRPr sz="2500" b="1"/>
          </a:p>
        </p:txBody>
      </p:sp>
      <p:pic>
        <p:nvPicPr>
          <p:cNvPr id="570" name="Google Shape;570;p80"/>
          <p:cNvPicPr preferRelativeResize="0"/>
          <p:nvPr/>
        </p:nvPicPr>
        <p:blipFill rotWithShape="1">
          <a:blip r:embed="rId7">
            <a:alphaModFix/>
          </a:blip>
          <a:srcRect l="2863" r="5636"/>
          <a:stretch/>
        </p:blipFill>
        <p:spPr>
          <a:xfrm>
            <a:off x="6660425" y="2411663"/>
            <a:ext cx="2292174" cy="2289819"/>
          </a:xfrm>
          <a:prstGeom prst="rect">
            <a:avLst/>
          </a:prstGeom>
          <a:noFill/>
          <a:ln>
            <a:noFill/>
          </a:ln>
        </p:spPr>
      </p:pic>
      <p:pic>
        <p:nvPicPr>
          <p:cNvPr id="571" name="Google Shape;571;p80"/>
          <p:cNvPicPr preferRelativeResize="0"/>
          <p:nvPr/>
        </p:nvPicPr>
        <p:blipFill>
          <a:blip r:embed="rId8">
            <a:alphaModFix/>
          </a:blip>
          <a:stretch>
            <a:fillRect/>
          </a:stretch>
        </p:blipFill>
        <p:spPr>
          <a:xfrm>
            <a:off x="6168587" y="152400"/>
            <a:ext cx="2784013" cy="2088025"/>
          </a:xfrm>
          <a:prstGeom prst="rect">
            <a:avLst/>
          </a:prstGeom>
          <a:noFill/>
          <a:ln>
            <a:noFill/>
          </a:ln>
        </p:spPr>
      </p:pic>
      <p:sp>
        <p:nvSpPr>
          <p:cNvPr id="572" name="Google Shape;572;p80"/>
          <p:cNvSpPr txBox="1"/>
          <p:nvPr/>
        </p:nvSpPr>
        <p:spPr>
          <a:xfrm>
            <a:off x="3168575" y="3111225"/>
            <a:ext cx="3000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1"/>
                </a:solidFill>
                <a:latin typeface="Oswald"/>
                <a:ea typeface="Oswald"/>
                <a:cs typeface="Oswald"/>
                <a:sym typeface="Oswald"/>
              </a:rPr>
              <a:t>Special Thanks!</a:t>
            </a:r>
            <a:endParaRPr sz="2000" b="1">
              <a:solidFill>
                <a:schemeClr val="dk1"/>
              </a:solidFill>
              <a:latin typeface="Oswald"/>
              <a:ea typeface="Oswald"/>
              <a:cs typeface="Oswald"/>
              <a:sym typeface="Oswald"/>
            </a:endParaRPr>
          </a:p>
          <a:p>
            <a:pPr marL="0" lvl="0" indent="0" algn="ctr" rtl="0">
              <a:spcBef>
                <a:spcPts val="0"/>
              </a:spcBef>
              <a:spcAft>
                <a:spcPts val="0"/>
              </a:spcAft>
              <a:buNone/>
            </a:pPr>
            <a:r>
              <a:rPr lang="en" sz="2000" b="1">
                <a:solidFill>
                  <a:schemeClr val="dk1"/>
                </a:solidFill>
                <a:latin typeface="Oswald"/>
                <a:ea typeface="Oswald"/>
                <a:cs typeface="Oswald"/>
                <a:sym typeface="Oswald"/>
              </a:rPr>
              <a:t>MY “A TEAM”</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81"/>
          <p:cNvSpPr txBox="1">
            <a:spLocks noGrp="1"/>
          </p:cNvSpPr>
          <p:nvPr>
            <p:ph type="body" idx="1"/>
          </p:nvPr>
        </p:nvSpPr>
        <p:spPr>
          <a:xfrm>
            <a:off x="198000" y="4078175"/>
            <a:ext cx="8748000" cy="821700"/>
          </a:xfrm>
          <a:prstGeom prst="rect">
            <a:avLst/>
          </a:prstGeom>
        </p:spPr>
        <p:txBody>
          <a:bodyPr spcFirstLastPara="1" wrap="square" lIns="91425" tIns="91425" rIns="91425" bIns="91425" anchor="ctr" anchorCtr="0">
            <a:normAutofit fontScale="85000" lnSpcReduction="20000"/>
          </a:bodyPr>
          <a:lstStyle/>
          <a:p>
            <a:pPr marL="0" lvl="0" indent="0" algn="ctr" rtl="0">
              <a:spcBef>
                <a:spcPts val="0"/>
              </a:spcBef>
              <a:spcAft>
                <a:spcPts val="0"/>
              </a:spcAft>
              <a:buNone/>
            </a:pPr>
            <a:r>
              <a:rPr lang="en" sz="3002" b="1">
                <a:solidFill>
                  <a:srgbClr val="00FF00"/>
                </a:solidFill>
              </a:rPr>
              <a:t>The Maxilla = the nasal cavity and the upper jaw</a:t>
            </a:r>
            <a:endParaRPr sz="3002" b="1">
              <a:solidFill>
                <a:srgbClr val="00FF00"/>
              </a:solidFill>
            </a:endParaRPr>
          </a:p>
          <a:p>
            <a:pPr marL="0" lvl="0" indent="0" algn="ctr" rtl="0">
              <a:spcBef>
                <a:spcPts val="0"/>
              </a:spcBef>
              <a:spcAft>
                <a:spcPts val="0"/>
              </a:spcAft>
              <a:buNone/>
            </a:pPr>
            <a:r>
              <a:rPr lang="en" sz="3002" b="1">
                <a:solidFill>
                  <a:srgbClr val="00FF00"/>
                </a:solidFill>
              </a:rPr>
              <a:t>Expand it and impact the upper airway</a:t>
            </a:r>
            <a:r>
              <a:rPr lang="en"/>
              <a:t> </a:t>
            </a:r>
            <a:endParaRPr/>
          </a:p>
        </p:txBody>
      </p:sp>
      <p:pic>
        <p:nvPicPr>
          <p:cNvPr id="578" name="Google Shape;578;p81"/>
          <p:cNvPicPr preferRelativeResize="0"/>
          <p:nvPr/>
        </p:nvPicPr>
        <p:blipFill rotWithShape="1">
          <a:blip r:embed="rId3">
            <a:alphaModFix/>
          </a:blip>
          <a:srcRect l="18235" t="20520" r="17443" b="12617"/>
          <a:stretch/>
        </p:blipFill>
        <p:spPr>
          <a:xfrm>
            <a:off x="2945775" y="558675"/>
            <a:ext cx="3252449" cy="3381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2"/>
          <p:cNvSpPr txBox="1">
            <a:spLocks noGrp="1"/>
          </p:cNvSpPr>
          <p:nvPr>
            <p:ph type="subTitle" idx="1"/>
          </p:nvPr>
        </p:nvSpPr>
        <p:spPr>
          <a:xfrm>
            <a:off x="297600" y="3923125"/>
            <a:ext cx="3065400" cy="400200"/>
          </a:xfrm>
          <a:prstGeom prst="rect">
            <a:avLst/>
          </a:prstGeom>
        </p:spPr>
        <p:txBody>
          <a:bodyPr spcFirstLastPara="1" wrap="square" lIns="91425" tIns="91425" rIns="91425" bIns="91425" anchor="t" anchorCtr="0">
            <a:normAutofit lnSpcReduction="20000"/>
          </a:bodyPr>
          <a:lstStyle/>
          <a:p>
            <a:pPr marL="0" lvl="0" indent="0" algn="ctr" rtl="0">
              <a:lnSpc>
                <a:spcPct val="90000"/>
              </a:lnSpc>
              <a:spcBef>
                <a:spcPts val="0"/>
              </a:spcBef>
              <a:spcAft>
                <a:spcPts val="0"/>
              </a:spcAft>
              <a:buNone/>
            </a:pPr>
            <a:r>
              <a:rPr lang="en" sz="1800">
                <a:solidFill>
                  <a:srgbClr val="8E7CC3"/>
                </a:solidFill>
              </a:rPr>
              <a:t>#7  Look at their oral  hygiene</a:t>
            </a:r>
            <a:endParaRPr sz="1800">
              <a:solidFill>
                <a:srgbClr val="8E7CC3"/>
              </a:solidFill>
            </a:endParaRPr>
          </a:p>
        </p:txBody>
      </p:sp>
      <p:pic>
        <p:nvPicPr>
          <p:cNvPr id="584" name="Google Shape;584;p82"/>
          <p:cNvPicPr preferRelativeResize="0"/>
          <p:nvPr/>
        </p:nvPicPr>
        <p:blipFill>
          <a:blip r:embed="rId3">
            <a:alphaModFix/>
          </a:blip>
          <a:stretch>
            <a:fillRect/>
          </a:stretch>
        </p:blipFill>
        <p:spPr>
          <a:xfrm>
            <a:off x="3913800" y="231088"/>
            <a:ext cx="3627149" cy="4681324"/>
          </a:xfrm>
          <a:prstGeom prst="rect">
            <a:avLst/>
          </a:prstGeom>
          <a:noFill/>
          <a:ln>
            <a:noFill/>
          </a:ln>
        </p:spPr>
      </p:pic>
      <p:sp>
        <p:nvSpPr>
          <p:cNvPr id="585" name="Google Shape;585;p82"/>
          <p:cNvSpPr txBox="1"/>
          <p:nvPr/>
        </p:nvSpPr>
        <p:spPr>
          <a:xfrm>
            <a:off x="297600" y="1725150"/>
            <a:ext cx="35322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FFFF"/>
                </a:solidFill>
                <a:latin typeface="Average"/>
                <a:ea typeface="Average"/>
                <a:cs typeface="Average"/>
                <a:sym typeface="Average"/>
              </a:rPr>
              <a:t>Score 2 = </a:t>
            </a:r>
            <a:r>
              <a:rPr lang="en">
                <a:solidFill>
                  <a:srgbClr val="FFFFFF"/>
                </a:solidFill>
                <a:latin typeface="Average"/>
                <a:ea typeface="Average"/>
                <a:cs typeface="Average"/>
                <a:sym typeface="Average"/>
              </a:rPr>
              <a:t>mildly increased risk of SDB</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b="1">
                <a:solidFill>
                  <a:srgbClr val="FFFFFF"/>
                </a:solidFill>
                <a:latin typeface="Average"/>
                <a:ea typeface="Average"/>
                <a:cs typeface="Average"/>
                <a:sym typeface="Average"/>
              </a:rPr>
              <a:t>Score 4 =</a:t>
            </a:r>
            <a:r>
              <a:rPr lang="en">
                <a:solidFill>
                  <a:srgbClr val="FFFFFF"/>
                </a:solidFill>
                <a:latin typeface="Average"/>
                <a:ea typeface="Average"/>
                <a:cs typeface="Average"/>
                <a:sym typeface="Average"/>
              </a:rPr>
              <a:t> moderately increased risk of SDB</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b="1">
                <a:solidFill>
                  <a:srgbClr val="FFFFFF"/>
                </a:solidFill>
                <a:latin typeface="Average"/>
                <a:ea typeface="Average"/>
                <a:cs typeface="Average"/>
                <a:sym typeface="Average"/>
              </a:rPr>
              <a:t>Score 6 = </a:t>
            </a:r>
            <a:r>
              <a:rPr lang="en">
                <a:solidFill>
                  <a:srgbClr val="FFFFFF"/>
                </a:solidFill>
                <a:latin typeface="Average"/>
                <a:ea typeface="Average"/>
                <a:cs typeface="Average"/>
                <a:sym typeface="Average"/>
              </a:rPr>
              <a:t>severely increased risk of SDB</a:t>
            </a:r>
            <a:endParaRPr>
              <a:solidFill>
                <a:srgbClr val="FFFFFF"/>
              </a:solidFill>
              <a:latin typeface="Average"/>
              <a:ea typeface="Average"/>
              <a:cs typeface="Average"/>
              <a:sym typeface="Average"/>
            </a:endParaRPr>
          </a:p>
        </p:txBody>
      </p:sp>
      <p:sp>
        <p:nvSpPr>
          <p:cNvPr id="586" name="Google Shape;586;p82"/>
          <p:cNvSpPr txBox="1"/>
          <p:nvPr/>
        </p:nvSpPr>
        <p:spPr>
          <a:xfrm>
            <a:off x="589200" y="892425"/>
            <a:ext cx="2949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u="sng">
                <a:solidFill>
                  <a:srgbClr val="6D9EEB"/>
                </a:solidFill>
                <a:latin typeface="Average"/>
                <a:ea typeface="Average"/>
                <a:cs typeface="Average"/>
                <a:sym typeface="Average"/>
              </a:rPr>
              <a:t>FAIREST 6 SCREENER:</a:t>
            </a:r>
            <a:endParaRPr sz="2000" b="1" u="sng">
              <a:solidFill>
                <a:srgbClr val="6D9EEB"/>
              </a:solidFill>
              <a:latin typeface="Average"/>
              <a:ea typeface="Average"/>
              <a:cs typeface="Average"/>
              <a:sym typeface="Average"/>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3"/>
          <p:cNvSpPr txBox="1"/>
          <p:nvPr/>
        </p:nvSpPr>
        <p:spPr>
          <a:xfrm>
            <a:off x="3122275" y="1986475"/>
            <a:ext cx="605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592" name="Google Shape;592;p83"/>
          <p:cNvSpPr txBox="1">
            <a:spLocks noGrp="1"/>
          </p:cNvSpPr>
          <p:nvPr>
            <p:ph type="title"/>
          </p:nvPr>
        </p:nvSpPr>
        <p:spPr>
          <a:xfrm>
            <a:off x="311700" y="1255275"/>
            <a:ext cx="8520600" cy="1890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t>WE ARE SHAPING THE FUTURE!     </a:t>
            </a:r>
            <a:endParaRPr sz="6000"/>
          </a:p>
        </p:txBody>
      </p:sp>
      <p:sp>
        <p:nvSpPr>
          <p:cNvPr id="593" name="Google Shape;593;p83"/>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As an airway health care team - we are literally changing the growth, brain/heart function, mental health, and oral health of the future!  </a:t>
            </a:r>
            <a:endParaRPr/>
          </a:p>
          <a:p>
            <a:pPr marL="0" lvl="0" indent="0" algn="ctr" rtl="0">
              <a:spcBef>
                <a:spcPts val="1200"/>
              </a:spcBef>
              <a:spcAft>
                <a:spcPts val="1200"/>
              </a:spcAft>
              <a:buNone/>
            </a:pPr>
            <a:r>
              <a:rPr lang="en" b="1">
                <a:solidFill>
                  <a:srgbClr val="00FFFF"/>
                </a:solidFill>
              </a:rPr>
              <a:t>Be bold.  Be proud.  Be passionate.  Be a positive influence.</a:t>
            </a:r>
            <a:endParaRPr b="1">
              <a:solidFill>
                <a:srgbClr val="00FFFF"/>
              </a:solidFill>
            </a:endParaRPr>
          </a:p>
        </p:txBody>
      </p:sp>
      <p:pic>
        <p:nvPicPr>
          <p:cNvPr id="594" name="Google Shape;594;p83"/>
          <p:cNvPicPr preferRelativeResize="0"/>
          <p:nvPr/>
        </p:nvPicPr>
        <p:blipFill>
          <a:blip r:embed="rId3">
            <a:alphaModFix/>
          </a:blip>
          <a:stretch>
            <a:fillRect/>
          </a:stretch>
        </p:blipFill>
        <p:spPr>
          <a:xfrm flipH="1">
            <a:off x="6150200" y="2117250"/>
            <a:ext cx="610525" cy="11594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0"/>
          <p:cNvSpPr txBox="1"/>
          <p:nvPr/>
        </p:nvSpPr>
        <p:spPr>
          <a:xfrm>
            <a:off x="1840200" y="1278750"/>
            <a:ext cx="5463600" cy="258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dk1"/>
                </a:solidFill>
                <a:latin typeface="Oswald"/>
                <a:ea typeface="Oswald"/>
                <a:cs typeface="Oswald"/>
                <a:sym typeface="Oswald"/>
              </a:rPr>
              <a:t>GOALS of OMT:</a:t>
            </a:r>
            <a:endParaRPr sz="4000">
              <a:solidFill>
                <a:schemeClr val="dk1"/>
              </a:solidFill>
              <a:latin typeface="Oswald"/>
              <a:ea typeface="Oswald"/>
              <a:cs typeface="Oswald"/>
              <a:sym typeface="Oswald"/>
            </a:endParaRPr>
          </a:p>
          <a:p>
            <a:pPr marL="0" lvl="0" indent="0" algn="ctr" rtl="0">
              <a:spcBef>
                <a:spcPts val="0"/>
              </a:spcBef>
              <a:spcAft>
                <a:spcPts val="0"/>
              </a:spcAft>
              <a:buNone/>
            </a:pPr>
            <a:endParaRPr sz="4000">
              <a:solidFill>
                <a:schemeClr val="dk1"/>
              </a:solidFill>
              <a:latin typeface="Oswald"/>
              <a:ea typeface="Oswald"/>
              <a:cs typeface="Oswald"/>
              <a:sym typeface="Oswald"/>
            </a:endParaRPr>
          </a:p>
          <a:p>
            <a:pPr marL="0" lvl="0" indent="0" algn="ctr" rtl="0">
              <a:spcBef>
                <a:spcPts val="0"/>
              </a:spcBef>
              <a:spcAft>
                <a:spcPts val="0"/>
              </a:spcAft>
              <a:buNone/>
            </a:pPr>
            <a:r>
              <a:rPr lang="en" sz="4000" b="1">
                <a:solidFill>
                  <a:srgbClr val="FF0000"/>
                </a:solidFill>
                <a:latin typeface="Oswald"/>
                <a:ea typeface="Oswald"/>
                <a:cs typeface="Oswald"/>
                <a:sym typeface="Oswald"/>
              </a:rPr>
              <a:t>Oral Rest Posture</a:t>
            </a:r>
            <a:endParaRPr sz="4000" b="1">
              <a:solidFill>
                <a:srgbClr val="FF0000"/>
              </a:solidFill>
              <a:latin typeface="Oswald"/>
              <a:ea typeface="Oswald"/>
              <a:cs typeface="Oswald"/>
              <a:sym typeface="Oswald"/>
            </a:endParaRPr>
          </a:p>
          <a:p>
            <a:pPr marL="0" lvl="0" indent="0" algn="ctr" rtl="0">
              <a:spcBef>
                <a:spcPts val="0"/>
              </a:spcBef>
              <a:spcAft>
                <a:spcPts val="0"/>
              </a:spcAft>
              <a:buNone/>
            </a:pPr>
            <a:endParaRPr sz="3600">
              <a:solidFill>
                <a:schemeClr val="dk1"/>
              </a:solidFill>
              <a:latin typeface="Average"/>
              <a:ea typeface="Average"/>
              <a:cs typeface="Average"/>
              <a:sym typeface="Average"/>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84"/>
          <p:cNvPicPr preferRelativeResize="0"/>
          <p:nvPr/>
        </p:nvPicPr>
        <p:blipFill>
          <a:blip r:embed="rId3">
            <a:alphaModFix/>
          </a:blip>
          <a:stretch>
            <a:fillRect/>
          </a:stretch>
        </p:blipFill>
        <p:spPr>
          <a:xfrm>
            <a:off x="5045375" y="152400"/>
            <a:ext cx="3629024" cy="4838699"/>
          </a:xfrm>
          <a:prstGeom prst="rect">
            <a:avLst/>
          </a:prstGeom>
          <a:noFill/>
          <a:ln>
            <a:noFill/>
          </a:ln>
        </p:spPr>
      </p:pic>
      <p:sp>
        <p:nvSpPr>
          <p:cNvPr id="600" name="Google Shape;600;p84"/>
          <p:cNvSpPr txBox="1"/>
          <p:nvPr/>
        </p:nvSpPr>
        <p:spPr>
          <a:xfrm>
            <a:off x="298350" y="1601175"/>
            <a:ext cx="4279800" cy="24474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200"/>
              </a:spcBef>
              <a:spcAft>
                <a:spcPts val="0"/>
              </a:spcAft>
              <a:buNone/>
            </a:pPr>
            <a:r>
              <a:rPr lang="en" sz="1800">
                <a:solidFill>
                  <a:srgbClr val="C9DAF8"/>
                </a:solidFill>
              </a:rPr>
              <a:t>Yes, I provide Myofunctional Therapy</a:t>
            </a:r>
            <a:endParaRPr sz="1800">
              <a:solidFill>
                <a:srgbClr val="C9DAF8"/>
              </a:solidFill>
            </a:endParaRPr>
          </a:p>
          <a:p>
            <a:pPr marL="0" lvl="0" indent="0" algn="ctr" rtl="0">
              <a:lnSpc>
                <a:spcPct val="110000"/>
              </a:lnSpc>
              <a:spcBef>
                <a:spcPts val="1200"/>
              </a:spcBef>
              <a:spcAft>
                <a:spcPts val="0"/>
              </a:spcAft>
              <a:buNone/>
            </a:pPr>
            <a:r>
              <a:rPr lang="en" sz="1800">
                <a:solidFill>
                  <a:srgbClr val="C9DAF8"/>
                </a:solidFill>
              </a:rPr>
              <a:t>But I also help my clients/patients create their “A Team” or </a:t>
            </a:r>
            <a:r>
              <a:rPr lang="en" sz="700"/>
              <a:t> </a:t>
            </a:r>
            <a:r>
              <a:rPr lang="en" sz="1800" b="1">
                <a:solidFill>
                  <a:schemeClr val="dk1"/>
                </a:solidFill>
              </a:rPr>
              <a:t>The Airway Team™</a:t>
            </a:r>
            <a:endParaRPr sz="1800" b="1">
              <a:solidFill>
                <a:schemeClr val="dk1"/>
              </a:solidFill>
            </a:endParaRPr>
          </a:p>
          <a:p>
            <a:pPr marL="0" lvl="0" indent="0" algn="ctr" rtl="0">
              <a:lnSpc>
                <a:spcPct val="110000"/>
              </a:lnSpc>
              <a:spcBef>
                <a:spcPts val="1200"/>
              </a:spcBef>
              <a:spcAft>
                <a:spcPts val="0"/>
              </a:spcAft>
              <a:buNone/>
            </a:pPr>
            <a:r>
              <a:rPr lang="en" sz="1800">
                <a:solidFill>
                  <a:srgbClr val="C9DAF8"/>
                </a:solidFill>
              </a:rPr>
              <a:t>&amp;</a:t>
            </a:r>
            <a:endParaRPr sz="1800">
              <a:solidFill>
                <a:srgbClr val="C9DAF8"/>
              </a:solidFill>
            </a:endParaRPr>
          </a:p>
          <a:p>
            <a:pPr marL="0" lvl="0" indent="0" algn="ctr" rtl="0">
              <a:lnSpc>
                <a:spcPct val="110000"/>
              </a:lnSpc>
              <a:spcBef>
                <a:spcPts val="1200"/>
              </a:spcBef>
              <a:spcAft>
                <a:spcPts val="200"/>
              </a:spcAft>
              <a:buNone/>
            </a:pPr>
            <a:r>
              <a:rPr lang="en" sz="1800">
                <a:solidFill>
                  <a:srgbClr val="C9DAF8"/>
                </a:solidFill>
              </a:rPr>
              <a:t>I provide support to the patient and their providers throughout the journey</a:t>
            </a:r>
            <a:endParaRPr sz="1800">
              <a:solidFill>
                <a:srgbClr val="C9DAF8"/>
              </a:solidFill>
            </a:endParaRPr>
          </a:p>
        </p:txBody>
      </p:sp>
      <p:sp>
        <p:nvSpPr>
          <p:cNvPr id="601" name="Google Shape;601;p84"/>
          <p:cNvSpPr txBox="1"/>
          <p:nvPr/>
        </p:nvSpPr>
        <p:spPr>
          <a:xfrm>
            <a:off x="165300" y="413675"/>
            <a:ext cx="4545900" cy="88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71" b="1">
                <a:solidFill>
                  <a:schemeClr val="dk1"/>
                </a:solidFill>
              </a:rPr>
              <a:t>Susi Quintana, RDH, BS, COM</a:t>
            </a:r>
            <a:endParaRPr sz="2271" b="1">
              <a:solidFill>
                <a:schemeClr val="dk1"/>
              </a:solidFill>
            </a:endParaRPr>
          </a:p>
          <a:p>
            <a:pPr marL="0" lvl="0" indent="0" algn="ctr" rtl="0">
              <a:spcBef>
                <a:spcPts val="0"/>
              </a:spcBef>
              <a:spcAft>
                <a:spcPts val="0"/>
              </a:spcAft>
              <a:buNone/>
            </a:pPr>
            <a:r>
              <a:rPr lang="en" sz="2271" b="1">
                <a:solidFill>
                  <a:schemeClr val="dk1"/>
                </a:solidFill>
              </a:rPr>
              <a:t>Certified Orofacial Myologist</a:t>
            </a:r>
            <a:endParaRPr sz="2271" b="1">
              <a:solidFill>
                <a:schemeClr val="dk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5"/>
        <p:cNvGrpSpPr/>
        <p:nvPr/>
      </p:nvGrpSpPr>
      <p:grpSpPr>
        <a:xfrm>
          <a:off x="0" y="0"/>
          <a:ext cx="0" cy="0"/>
          <a:chOff x="0" y="0"/>
          <a:chExt cx="0" cy="0"/>
        </a:xfrm>
      </p:grpSpPr>
      <p:pic>
        <p:nvPicPr>
          <p:cNvPr id="606" name="Google Shape;606;p85"/>
          <p:cNvPicPr preferRelativeResize="0"/>
          <p:nvPr/>
        </p:nvPicPr>
        <p:blipFill>
          <a:blip r:embed="rId3">
            <a:alphaModFix/>
          </a:blip>
          <a:stretch>
            <a:fillRect/>
          </a:stretch>
        </p:blipFill>
        <p:spPr>
          <a:xfrm>
            <a:off x="1476825" y="251425"/>
            <a:ext cx="6190325" cy="3024950"/>
          </a:xfrm>
          <a:prstGeom prst="rect">
            <a:avLst/>
          </a:prstGeom>
          <a:noFill/>
          <a:ln>
            <a:noFill/>
          </a:ln>
        </p:spPr>
      </p:pic>
      <p:sp>
        <p:nvSpPr>
          <p:cNvPr id="607" name="Google Shape;607;p85"/>
          <p:cNvSpPr txBox="1">
            <a:spLocks noGrp="1"/>
          </p:cNvSpPr>
          <p:nvPr>
            <p:ph type="subTitle" idx="1"/>
          </p:nvPr>
        </p:nvSpPr>
        <p:spPr>
          <a:xfrm>
            <a:off x="671250" y="3022175"/>
            <a:ext cx="7849800" cy="1968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solidFill>
                  <a:schemeClr val="lt1"/>
                </a:solidFill>
              </a:rPr>
              <a:t>Myofunctional Method </a:t>
            </a:r>
            <a:r>
              <a:rPr lang="en">
                <a:solidFill>
                  <a:schemeClr val="dk2"/>
                </a:solidFill>
              </a:rPr>
              <a:t>.com</a:t>
            </a:r>
            <a:endParaRPr>
              <a:solidFill>
                <a:schemeClr val="dk2"/>
              </a:solidFill>
            </a:endParaRPr>
          </a:p>
          <a:p>
            <a:pPr marL="0" lvl="0" indent="0" algn="l" rtl="0">
              <a:spcBef>
                <a:spcPts val="0"/>
              </a:spcBef>
              <a:spcAft>
                <a:spcPts val="0"/>
              </a:spcAft>
              <a:buNone/>
            </a:pPr>
            <a:r>
              <a:rPr lang="en">
                <a:solidFill>
                  <a:schemeClr val="lt1"/>
                </a:solidFill>
              </a:rPr>
              <a:t>Houston Myofunctional Therapy </a:t>
            </a:r>
            <a:r>
              <a:rPr lang="en">
                <a:solidFill>
                  <a:schemeClr val="dk2"/>
                </a:solidFill>
              </a:rPr>
              <a:t>.com</a:t>
            </a:r>
            <a:endParaRPr>
              <a:solidFill>
                <a:schemeClr val="dk2"/>
              </a:solidFill>
            </a:endParaRPr>
          </a:p>
          <a:p>
            <a:pPr marL="0" lvl="0" indent="0" algn="l" rtl="0">
              <a:spcBef>
                <a:spcPts val="0"/>
              </a:spcBef>
              <a:spcAft>
                <a:spcPts val="0"/>
              </a:spcAft>
              <a:buNone/>
            </a:pPr>
            <a:r>
              <a:rPr lang="en">
                <a:solidFill>
                  <a:schemeClr val="lt1"/>
                </a:solidFill>
              </a:rPr>
              <a:t>Katy Myofunctional Therapy </a:t>
            </a:r>
            <a:r>
              <a:rPr lang="en">
                <a:solidFill>
                  <a:schemeClr val="dk2"/>
                </a:solidFill>
              </a:rPr>
              <a:t>.com</a:t>
            </a:r>
            <a:endParaRPr>
              <a:solidFill>
                <a:schemeClr val="dk2"/>
              </a:solidFill>
            </a:endParaRPr>
          </a:p>
          <a:p>
            <a:pPr marL="0" lvl="0" indent="0" algn="l" rtl="0">
              <a:spcBef>
                <a:spcPts val="0"/>
              </a:spcBef>
              <a:spcAft>
                <a:spcPts val="0"/>
              </a:spcAft>
              <a:buNone/>
            </a:pPr>
            <a:r>
              <a:rPr lang="en">
                <a:solidFill>
                  <a:schemeClr val="lt1"/>
                </a:solidFill>
              </a:rPr>
              <a:t>Myofunctional Therapy Houston </a:t>
            </a:r>
            <a:r>
              <a:rPr lang="en">
                <a:solidFill>
                  <a:schemeClr val="dk2"/>
                </a:solidFill>
              </a:rPr>
              <a:t>.com</a:t>
            </a:r>
            <a:endParaRPr>
              <a:solidFill>
                <a:schemeClr val="dk2"/>
              </a:solidFill>
            </a:endParaRPr>
          </a:p>
          <a:p>
            <a:pPr marL="0" lvl="0" indent="0" algn="l" rtl="0">
              <a:spcBef>
                <a:spcPts val="0"/>
              </a:spcBef>
              <a:spcAft>
                <a:spcPts val="0"/>
              </a:spcAft>
              <a:buNone/>
            </a:pPr>
            <a:r>
              <a:rPr lang="en">
                <a:solidFill>
                  <a:schemeClr val="lt1"/>
                </a:solidFill>
              </a:rPr>
              <a:t>Airway Houston </a:t>
            </a:r>
            <a:r>
              <a:rPr lang="en">
                <a:solidFill>
                  <a:schemeClr val="dk2"/>
                </a:solidFill>
              </a:rPr>
              <a:t>.com</a:t>
            </a:r>
            <a:endParaRPr>
              <a:solidFill>
                <a:schemeClr val="dk2"/>
              </a:solidFill>
            </a:endParaRPr>
          </a:p>
          <a:p>
            <a:pPr marL="0" lvl="0" indent="0" algn="l" rtl="0">
              <a:spcBef>
                <a:spcPts val="0"/>
              </a:spcBef>
              <a:spcAft>
                <a:spcPts val="0"/>
              </a:spcAft>
              <a:buNone/>
            </a:pPr>
            <a:r>
              <a:rPr lang="en">
                <a:solidFill>
                  <a:schemeClr val="lt1"/>
                </a:solidFill>
              </a:rPr>
              <a:t>832-452-9441</a:t>
            </a:r>
            <a:endParaRPr>
              <a:solidFill>
                <a:schemeClr val="lt1"/>
              </a:solidFill>
            </a:endParaRPr>
          </a:p>
        </p:txBody>
      </p:sp>
      <p:sp>
        <p:nvSpPr>
          <p:cNvPr id="608" name="Google Shape;608;p85"/>
          <p:cNvSpPr txBox="1"/>
          <p:nvPr/>
        </p:nvSpPr>
        <p:spPr>
          <a:xfrm>
            <a:off x="5681950" y="3276375"/>
            <a:ext cx="37236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9900FF"/>
                </a:solidFill>
                <a:latin typeface="Oswald"/>
                <a:ea typeface="Oswald"/>
                <a:cs typeface="Oswald"/>
                <a:sym typeface="Oswald"/>
              </a:rPr>
              <a:t>Social media:</a:t>
            </a:r>
            <a:endParaRPr sz="1700">
              <a:solidFill>
                <a:srgbClr val="9900FF"/>
              </a:solidFill>
              <a:latin typeface="Oswald"/>
              <a:ea typeface="Oswald"/>
              <a:cs typeface="Oswald"/>
              <a:sym typeface="Oswald"/>
            </a:endParaRPr>
          </a:p>
          <a:p>
            <a:pPr marL="457200" lvl="0" indent="-336550" algn="l" rtl="0">
              <a:spcBef>
                <a:spcPts val="0"/>
              </a:spcBef>
              <a:spcAft>
                <a:spcPts val="0"/>
              </a:spcAft>
              <a:buClr>
                <a:srgbClr val="9900FF"/>
              </a:buClr>
              <a:buSzPts val="1700"/>
              <a:buFont typeface="Oswald"/>
              <a:buChar char="●"/>
            </a:pPr>
            <a:r>
              <a:rPr lang="en" sz="1700">
                <a:solidFill>
                  <a:srgbClr val="9900FF"/>
                </a:solidFill>
                <a:latin typeface="Oswald"/>
                <a:ea typeface="Oswald"/>
                <a:cs typeface="Oswald"/>
                <a:sym typeface="Oswald"/>
              </a:rPr>
              <a:t>Facebook - Myofunctional Method</a:t>
            </a:r>
            <a:endParaRPr sz="1700">
              <a:solidFill>
                <a:srgbClr val="9900FF"/>
              </a:solidFill>
              <a:latin typeface="Oswald"/>
              <a:ea typeface="Oswald"/>
              <a:cs typeface="Oswald"/>
              <a:sym typeface="Oswald"/>
            </a:endParaRPr>
          </a:p>
          <a:p>
            <a:pPr marL="457200" lvl="0" indent="-336550" algn="l" rtl="0">
              <a:spcBef>
                <a:spcPts val="0"/>
              </a:spcBef>
              <a:spcAft>
                <a:spcPts val="0"/>
              </a:spcAft>
              <a:buClr>
                <a:srgbClr val="9900FF"/>
              </a:buClr>
              <a:buSzPts val="1700"/>
              <a:buFont typeface="Oswald"/>
              <a:buChar char="●"/>
            </a:pPr>
            <a:r>
              <a:rPr lang="en" sz="1700">
                <a:solidFill>
                  <a:srgbClr val="9900FF"/>
                </a:solidFill>
                <a:latin typeface="Oswald"/>
                <a:ea typeface="Oswald"/>
                <a:cs typeface="Oswald"/>
                <a:sym typeface="Oswald"/>
              </a:rPr>
              <a:t>Instagram - Houston Myofunctional Therapy</a:t>
            </a:r>
            <a:endParaRPr sz="1700">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311700" y="14591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90000"/>
              </a:lnSpc>
              <a:spcBef>
                <a:spcPts val="0"/>
              </a:spcBef>
              <a:spcAft>
                <a:spcPts val="0"/>
              </a:spcAft>
              <a:buClr>
                <a:schemeClr val="dk1"/>
              </a:buClr>
              <a:buSzPct val="83333"/>
              <a:buFont typeface="Calibri"/>
              <a:buNone/>
            </a:pPr>
            <a:r>
              <a:rPr lang="en">
                <a:solidFill>
                  <a:schemeClr val="dk1"/>
                </a:solidFill>
              </a:rPr>
              <a:t>Oral rest posture</a:t>
            </a:r>
            <a:endParaRPr>
              <a:solidFill>
                <a:schemeClr val="dk1"/>
              </a:solidFill>
            </a:endParaRPr>
          </a:p>
        </p:txBody>
      </p:sp>
      <p:sp>
        <p:nvSpPr>
          <p:cNvPr id="140" name="Google Shape;140;p31"/>
          <p:cNvSpPr txBox="1">
            <a:spLocks noGrp="1"/>
          </p:cNvSpPr>
          <p:nvPr>
            <p:ph type="body" idx="1"/>
          </p:nvPr>
        </p:nvSpPr>
        <p:spPr>
          <a:xfrm>
            <a:off x="182200" y="718600"/>
            <a:ext cx="4389900" cy="40308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90000"/>
              </a:lnSpc>
              <a:spcBef>
                <a:spcPts val="0"/>
              </a:spcBef>
              <a:spcAft>
                <a:spcPts val="0"/>
              </a:spcAft>
              <a:buClr>
                <a:schemeClr val="dk1"/>
              </a:buClr>
              <a:buSzPct val="52380"/>
              <a:buNone/>
            </a:pPr>
            <a:r>
              <a:rPr lang="en" sz="2100">
                <a:solidFill>
                  <a:schemeClr val="dk1"/>
                </a:solidFill>
              </a:rPr>
              <a:t>The entire tongue is lightly suctioned to the roof of the mouth!  </a:t>
            </a:r>
            <a:endParaRPr sz="2100">
              <a:solidFill>
                <a:schemeClr val="dk1"/>
              </a:solidFill>
            </a:endParaRPr>
          </a:p>
          <a:p>
            <a:pPr marL="0" lvl="0" indent="0" algn="l" rtl="0">
              <a:lnSpc>
                <a:spcPct val="90000"/>
              </a:lnSpc>
              <a:spcBef>
                <a:spcPts val="1200"/>
              </a:spcBef>
              <a:spcAft>
                <a:spcPts val="0"/>
              </a:spcAft>
              <a:buClr>
                <a:schemeClr val="dk1"/>
              </a:buClr>
              <a:buSzPct val="52380"/>
              <a:buNone/>
            </a:pPr>
            <a:r>
              <a:rPr lang="en" sz="2100">
                <a:solidFill>
                  <a:schemeClr val="dk1"/>
                </a:solidFill>
              </a:rPr>
              <a:t>From front to back:</a:t>
            </a:r>
            <a:endParaRPr sz="2100">
              <a:solidFill>
                <a:schemeClr val="dk1"/>
              </a:solidFill>
            </a:endParaRPr>
          </a:p>
          <a:p>
            <a:pPr marL="0" lvl="0" indent="0" algn="l" rtl="0">
              <a:lnSpc>
                <a:spcPct val="90000"/>
              </a:lnSpc>
              <a:spcBef>
                <a:spcPts val="1200"/>
              </a:spcBef>
              <a:spcAft>
                <a:spcPts val="0"/>
              </a:spcAft>
              <a:buClr>
                <a:schemeClr val="lt1"/>
              </a:buClr>
              <a:buSzPct val="57894"/>
              <a:buNone/>
            </a:pPr>
            <a:endParaRPr sz="1900">
              <a:solidFill>
                <a:schemeClr val="dk1"/>
              </a:solidFill>
            </a:endParaRPr>
          </a:p>
          <a:p>
            <a:pPr marL="0" lvl="0" indent="0" algn="l" rtl="0">
              <a:lnSpc>
                <a:spcPct val="90000"/>
              </a:lnSpc>
              <a:spcBef>
                <a:spcPts val="1200"/>
              </a:spcBef>
              <a:spcAft>
                <a:spcPts val="0"/>
              </a:spcAft>
              <a:buClr>
                <a:schemeClr val="lt1"/>
              </a:buClr>
              <a:buSzPct val="57894"/>
              <a:buNone/>
            </a:pPr>
            <a:endParaRPr sz="1900">
              <a:solidFill>
                <a:schemeClr val="dk1"/>
              </a:solidFill>
            </a:endParaRPr>
          </a:p>
          <a:p>
            <a:pPr marL="0" lvl="0" indent="0" algn="l" rtl="0">
              <a:lnSpc>
                <a:spcPct val="90000"/>
              </a:lnSpc>
              <a:spcBef>
                <a:spcPts val="1200"/>
              </a:spcBef>
              <a:spcAft>
                <a:spcPts val="0"/>
              </a:spcAft>
              <a:buClr>
                <a:schemeClr val="lt1"/>
              </a:buClr>
              <a:buSzPct val="57894"/>
              <a:buNone/>
            </a:pPr>
            <a:endParaRPr sz="1900">
              <a:solidFill>
                <a:schemeClr val="dk1"/>
              </a:solidFill>
            </a:endParaRPr>
          </a:p>
          <a:p>
            <a:pPr marL="0" lvl="0" indent="0" algn="l" rtl="0">
              <a:lnSpc>
                <a:spcPct val="90000"/>
              </a:lnSpc>
              <a:spcBef>
                <a:spcPts val="1200"/>
              </a:spcBef>
              <a:spcAft>
                <a:spcPts val="0"/>
              </a:spcAft>
              <a:buClr>
                <a:schemeClr val="dk1"/>
              </a:buClr>
              <a:buSzPct val="57894"/>
              <a:buNone/>
            </a:pPr>
            <a:endParaRPr sz="1900">
              <a:solidFill>
                <a:schemeClr val="dk1"/>
              </a:solidFill>
            </a:endParaRPr>
          </a:p>
          <a:p>
            <a:pPr marL="0" lvl="0" indent="0" algn="l" rtl="0">
              <a:lnSpc>
                <a:spcPct val="90000"/>
              </a:lnSpc>
              <a:spcBef>
                <a:spcPts val="1200"/>
              </a:spcBef>
              <a:spcAft>
                <a:spcPts val="0"/>
              </a:spcAft>
              <a:buClr>
                <a:schemeClr val="dk1"/>
              </a:buClr>
              <a:buSzPct val="49348"/>
              <a:buNone/>
            </a:pPr>
            <a:r>
              <a:rPr lang="en" sz="2229">
                <a:solidFill>
                  <a:schemeClr val="dk1"/>
                </a:solidFill>
              </a:rPr>
              <a:t>Soft jaw - teeth lightly touching or lightly apart</a:t>
            </a:r>
            <a:endParaRPr sz="2229">
              <a:solidFill>
                <a:schemeClr val="dk1"/>
              </a:solidFill>
            </a:endParaRPr>
          </a:p>
          <a:p>
            <a:pPr marL="0" lvl="0" indent="0" algn="l" rtl="0">
              <a:lnSpc>
                <a:spcPct val="90000"/>
              </a:lnSpc>
              <a:spcBef>
                <a:spcPts val="1200"/>
              </a:spcBef>
              <a:spcAft>
                <a:spcPts val="0"/>
              </a:spcAft>
              <a:buClr>
                <a:schemeClr val="dk1"/>
              </a:buClr>
              <a:buSzPct val="49348"/>
              <a:buNone/>
            </a:pPr>
            <a:r>
              <a:rPr lang="en" sz="2229">
                <a:solidFill>
                  <a:schemeClr val="dk1"/>
                </a:solidFill>
              </a:rPr>
              <a:t>Lips softly closed</a:t>
            </a:r>
            <a:endParaRPr sz="2229">
              <a:solidFill>
                <a:schemeClr val="dk1"/>
              </a:solidFill>
            </a:endParaRPr>
          </a:p>
          <a:p>
            <a:pPr marL="0" lvl="0" indent="0" algn="l" rtl="0">
              <a:lnSpc>
                <a:spcPct val="90000"/>
              </a:lnSpc>
              <a:spcBef>
                <a:spcPts val="1200"/>
              </a:spcBef>
              <a:spcAft>
                <a:spcPts val="0"/>
              </a:spcAft>
              <a:buClr>
                <a:schemeClr val="dk1"/>
              </a:buClr>
              <a:buSzPct val="49348"/>
              <a:buNone/>
            </a:pPr>
            <a:r>
              <a:rPr lang="en" sz="2229" b="1" u="sng">
                <a:solidFill>
                  <a:schemeClr val="dk1"/>
                </a:solidFill>
              </a:rPr>
              <a:t>Nose breathing</a:t>
            </a:r>
            <a:endParaRPr sz="2229" b="1" u="sng">
              <a:solidFill>
                <a:schemeClr val="dk1"/>
              </a:solidFill>
            </a:endParaRPr>
          </a:p>
          <a:p>
            <a:pPr marL="0" lvl="0" indent="0" algn="l" rtl="0">
              <a:lnSpc>
                <a:spcPct val="90000"/>
              </a:lnSpc>
              <a:spcBef>
                <a:spcPts val="1200"/>
              </a:spcBef>
              <a:spcAft>
                <a:spcPts val="0"/>
              </a:spcAft>
              <a:buClr>
                <a:schemeClr val="lt1"/>
              </a:buClr>
              <a:buSzPct val="49348"/>
              <a:buNone/>
            </a:pPr>
            <a:endParaRPr sz="2229">
              <a:solidFill>
                <a:schemeClr val="dk1"/>
              </a:solidFill>
            </a:endParaRPr>
          </a:p>
          <a:p>
            <a:pPr marL="0" lvl="0" indent="0" algn="l" rtl="0">
              <a:lnSpc>
                <a:spcPct val="90000"/>
              </a:lnSpc>
              <a:spcBef>
                <a:spcPts val="1200"/>
              </a:spcBef>
              <a:spcAft>
                <a:spcPts val="1200"/>
              </a:spcAft>
              <a:buClr>
                <a:schemeClr val="lt1"/>
              </a:buClr>
              <a:buSzPct val="78571"/>
              <a:buNone/>
            </a:pPr>
            <a:endParaRPr>
              <a:solidFill>
                <a:schemeClr val="dk1"/>
              </a:solidFill>
            </a:endParaRPr>
          </a:p>
        </p:txBody>
      </p:sp>
      <p:sp>
        <p:nvSpPr>
          <p:cNvPr id="141" name="Google Shape;141;p31"/>
          <p:cNvSpPr txBox="1">
            <a:spLocks noGrp="1"/>
          </p:cNvSpPr>
          <p:nvPr>
            <p:ph type="body" idx="2"/>
          </p:nvPr>
        </p:nvSpPr>
        <p:spPr>
          <a:xfrm>
            <a:off x="4790550" y="1152475"/>
            <a:ext cx="3999900" cy="3416400"/>
          </a:xfrm>
          <a:prstGeom prst="rect">
            <a:avLst/>
          </a:prstGeom>
          <a:noFill/>
          <a:ln>
            <a:noFill/>
          </a:ln>
        </p:spPr>
        <p:txBody>
          <a:bodyPr spcFirstLastPara="1" wrap="square" lIns="91425" tIns="91425" rIns="91425" bIns="91425" anchor="t" anchorCtr="0">
            <a:normAutofit/>
          </a:bodyPr>
          <a:lstStyle/>
          <a:p>
            <a:pPr marL="457200" lvl="0" indent="0" algn="l" rtl="0">
              <a:lnSpc>
                <a:spcPct val="90000"/>
              </a:lnSpc>
              <a:spcBef>
                <a:spcPts val="0"/>
              </a:spcBef>
              <a:spcAft>
                <a:spcPts val="0"/>
              </a:spcAft>
              <a:buClr>
                <a:schemeClr val="lt1"/>
              </a:buClr>
              <a:buSzPts val="1100"/>
              <a:buNone/>
            </a:pPr>
            <a:endParaRPr>
              <a:solidFill>
                <a:schemeClr val="dk1"/>
              </a:solidFill>
            </a:endParaRPr>
          </a:p>
          <a:p>
            <a:pPr marL="0" lvl="0" indent="0" algn="l" rtl="0">
              <a:lnSpc>
                <a:spcPct val="90000"/>
              </a:lnSpc>
              <a:spcBef>
                <a:spcPts val="1200"/>
              </a:spcBef>
              <a:spcAft>
                <a:spcPts val="1200"/>
              </a:spcAft>
              <a:buClr>
                <a:schemeClr val="lt1"/>
              </a:buClr>
              <a:buSzPts val="1100"/>
              <a:buNone/>
            </a:pPr>
            <a:endParaRPr>
              <a:solidFill>
                <a:schemeClr val="dk1"/>
              </a:solidFill>
            </a:endParaRPr>
          </a:p>
        </p:txBody>
      </p:sp>
      <p:pic>
        <p:nvPicPr>
          <p:cNvPr id="142" name="Google Shape;142;p31"/>
          <p:cNvPicPr preferRelativeResize="0"/>
          <p:nvPr/>
        </p:nvPicPr>
        <p:blipFill rotWithShape="1">
          <a:blip r:embed="rId3">
            <a:alphaModFix/>
          </a:blip>
          <a:srcRect/>
          <a:stretch/>
        </p:blipFill>
        <p:spPr>
          <a:xfrm>
            <a:off x="2163178" y="1542575"/>
            <a:ext cx="1583982" cy="1219950"/>
          </a:xfrm>
          <a:prstGeom prst="rect">
            <a:avLst/>
          </a:prstGeom>
          <a:noFill/>
          <a:ln>
            <a:noFill/>
          </a:ln>
        </p:spPr>
      </p:pic>
      <p:cxnSp>
        <p:nvCxnSpPr>
          <p:cNvPr id="143" name="Google Shape;143;p31"/>
          <p:cNvCxnSpPr/>
          <p:nvPr/>
        </p:nvCxnSpPr>
        <p:spPr>
          <a:xfrm rot="10800000">
            <a:off x="3061730" y="1968306"/>
            <a:ext cx="791100" cy="513300"/>
          </a:xfrm>
          <a:prstGeom prst="straightConnector1">
            <a:avLst/>
          </a:prstGeom>
          <a:noFill/>
          <a:ln w="9525" cap="flat" cmpd="sng">
            <a:solidFill>
              <a:srgbClr val="00FF00"/>
            </a:solidFill>
            <a:prstDash val="solid"/>
            <a:round/>
            <a:headEnd type="none" w="sm" len="sm"/>
            <a:tailEnd type="triangle" w="med" len="med"/>
          </a:ln>
        </p:spPr>
      </p:cxnSp>
      <p:sp>
        <p:nvSpPr>
          <p:cNvPr id="144" name="Google Shape;144;p31"/>
          <p:cNvSpPr txBox="1"/>
          <p:nvPr/>
        </p:nvSpPr>
        <p:spPr>
          <a:xfrm>
            <a:off x="3699718" y="2315243"/>
            <a:ext cx="1465500" cy="738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a:solidFill>
                  <a:srgbClr val="FF0000"/>
                </a:solidFill>
                <a:latin typeface="Average"/>
                <a:ea typeface="Average"/>
                <a:cs typeface="Average"/>
                <a:sym typeface="Average"/>
              </a:rPr>
              <a:t>The tongue spot</a:t>
            </a:r>
            <a:endParaRPr sz="1800" b="1">
              <a:solidFill>
                <a:srgbClr val="FF0000"/>
              </a:solidFill>
              <a:latin typeface="Average"/>
              <a:ea typeface="Average"/>
              <a:cs typeface="Average"/>
              <a:sym typeface="Average"/>
            </a:endParaRPr>
          </a:p>
        </p:txBody>
      </p:sp>
      <p:pic>
        <p:nvPicPr>
          <p:cNvPr id="145" name="Google Shape;145;p31"/>
          <p:cNvPicPr preferRelativeResize="0"/>
          <p:nvPr/>
        </p:nvPicPr>
        <p:blipFill rotWithShape="1">
          <a:blip r:embed="rId4">
            <a:alphaModFix/>
          </a:blip>
          <a:srcRect t="24702" r="23041" b="29280"/>
          <a:stretch/>
        </p:blipFill>
        <p:spPr>
          <a:xfrm>
            <a:off x="2163178" y="3400527"/>
            <a:ext cx="1583983" cy="1219952"/>
          </a:xfrm>
          <a:prstGeom prst="rect">
            <a:avLst/>
          </a:prstGeom>
          <a:noFill/>
          <a:ln>
            <a:noFill/>
          </a:ln>
        </p:spPr>
      </p:pic>
      <p:pic>
        <p:nvPicPr>
          <p:cNvPr id="146" name="Google Shape;146;p31"/>
          <p:cNvPicPr preferRelativeResize="0"/>
          <p:nvPr/>
        </p:nvPicPr>
        <p:blipFill rotWithShape="1">
          <a:blip r:embed="rId5">
            <a:alphaModFix/>
          </a:blip>
          <a:srcRect l="49867" t="16681" r="32996" b="55740"/>
          <a:stretch/>
        </p:blipFill>
        <p:spPr>
          <a:xfrm>
            <a:off x="5325558" y="1471662"/>
            <a:ext cx="3561552" cy="2778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32"/>
          <p:cNvPicPr preferRelativeResize="0"/>
          <p:nvPr/>
        </p:nvPicPr>
        <p:blipFill rotWithShape="1">
          <a:blip r:embed="rId3">
            <a:alphaModFix/>
          </a:blip>
          <a:srcRect l="18235" t="20520" r="17443" b="12617"/>
          <a:stretch/>
        </p:blipFill>
        <p:spPr>
          <a:xfrm>
            <a:off x="2945775" y="558675"/>
            <a:ext cx="3252449" cy="3381100"/>
          </a:xfrm>
          <a:prstGeom prst="rect">
            <a:avLst/>
          </a:prstGeom>
          <a:noFill/>
          <a:ln>
            <a:noFill/>
          </a:ln>
        </p:spPr>
      </p:pic>
      <p:sp>
        <p:nvSpPr>
          <p:cNvPr id="152" name="Google Shape;152;p32"/>
          <p:cNvSpPr txBox="1">
            <a:spLocks noGrp="1"/>
          </p:cNvSpPr>
          <p:nvPr>
            <p:ph type="body" idx="1"/>
          </p:nvPr>
        </p:nvSpPr>
        <p:spPr>
          <a:xfrm>
            <a:off x="198000" y="0"/>
            <a:ext cx="8748000" cy="821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502" b="1">
                <a:solidFill>
                  <a:srgbClr val="00FF00"/>
                </a:solidFill>
              </a:rPr>
              <a:t>The Maxilla = the nasal cavity and the upper jaw</a:t>
            </a:r>
            <a:endParaRPr sz="1600"/>
          </a:p>
        </p:txBody>
      </p:sp>
      <p:sp>
        <p:nvSpPr>
          <p:cNvPr id="153" name="Google Shape;153;p32"/>
          <p:cNvSpPr txBox="1"/>
          <p:nvPr/>
        </p:nvSpPr>
        <p:spPr>
          <a:xfrm>
            <a:off x="256050" y="3939775"/>
            <a:ext cx="8631900" cy="124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2" b="1">
                <a:solidFill>
                  <a:srgbClr val="00FF00"/>
                </a:solidFill>
                <a:latin typeface="Oswald"/>
                <a:ea typeface="Oswald"/>
                <a:cs typeface="Oswald"/>
                <a:sym typeface="Oswald"/>
              </a:rPr>
              <a:t>The tongue is meant to rest in the palate/maxilla starting in utero begins shaping the palate.  This continues with breastfeeding and proper oral rest posture</a:t>
            </a:r>
            <a:endParaRPr>
              <a:solidFill>
                <a:schemeClr val="dk1"/>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33"/>
          <p:cNvSpPr txBox="1">
            <a:spLocks noGrp="1"/>
          </p:cNvSpPr>
          <p:nvPr>
            <p:ph type="title"/>
          </p:nvPr>
        </p:nvSpPr>
        <p:spPr>
          <a:xfrm>
            <a:off x="311700" y="232922"/>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90000"/>
              </a:lnSpc>
              <a:spcBef>
                <a:spcPts val="0"/>
              </a:spcBef>
              <a:spcAft>
                <a:spcPts val="0"/>
              </a:spcAft>
              <a:buClr>
                <a:schemeClr val="dk1"/>
              </a:buClr>
              <a:buSzPct val="83333"/>
              <a:buFont typeface="Calibri"/>
              <a:buNone/>
            </a:pPr>
            <a:r>
              <a:rPr lang="en">
                <a:solidFill>
                  <a:schemeClr val="dk1"/>
                </a:solidFill>
              </a:rPr>
              <a:t>Why is tongue posture important? </a:t>
            </a:r>
            <a:endParaRPr>
              <a:solidFill>
                <a:schemeClr val="dk1"/>
              </a:solidFill>
            </a:endParaRPr>
          </a:p>
        </p:txBody>
      </p:sp>
      <p:sp>
        <p:nvSpPr>
          <p:cNvPr id="159" name="Google Shape;159;p33"/>
          <p:cNvSpPr txBox="1">
            <a:spLocks noGrp="1"/>
          </p:cNvSpPr>
          <p:nvPr>
            <p:ph type="body" idx="1"/>
          </p:nvPr>
        </p:nvSpPr>
        <p:spPr>
          <a:xfrm>
            <a:off x="575250" y="864497"/>
            <a:ext cx="3570600" cy="38175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90000"/>
              </a:lnSpc>
              <a:spcBef>
                <a:spcPts val="0"/>
              </a:spcBef>
              <a:spcAft>
                <a:spcPts val="0"/>
              </a:spcAft>
              <a:buClr>
                <a:schemeClr val="dk1"/>
              </a:buClr>
              <a:buSzPts val="1100"/>
              <a:buNone/>
            </a:pPr>
            <a:r>
              <a:rPr lang="en" sz="1800">
                <a:solidFill>
                  <a:schemeClr val="dk1"/>
                </a:solidFill>
              </a:rPr>
              <a:t>IT CREATES BETTER…</a:t>
            </a:r>
            <a:endParaRPr sz="1800">
              <a:solidFill>
                <a:schemeClr val="dk1"/>
              </a:solidFill>
            </a:endParaRPr>
          </a:p>
          <a:p>
            <a:pPr marL="457200" lvl="0" indent="-323850" algn="l" rtl="0">
              <a:lnSpc>
                <a:spcPct val="90000"/>
              </a:lnSpc>
              <a:spcBef>
                <a:spcPts val="1200"/>
              </a:spcBef>
              <a:spcAft>
                <a:spcPts val="0"/>
              </a:spcAft>
              <a:buClr>
                <a:schemeClr val="dk1"/>
              </a:buClr>
              <a:buSzPts val="1100"/>
              <a:buChar char="●"/>
            </a:pPr>
            <a:r>
              <a:rPr lang="en" sz="1800">
                <a:solidFill>
                  <a:schemeClr val="dk1"/>
                </a:solidFill>
              </a:rPr>
              <a:t>Posture</a:t>
            </a:r>
            <a:endParaRPr sz="1800">
              <a:solidFill>
                <a:schemeClr val="dk1"/>
              </a:solidFill>
            </a:endParaRPr>
          </a:p>
          <a:p>
            <a:pPr marL="457200" lvl="0" indent="-323850" algn="l" rtl="0">
              <a:lnSpc>
                <a:spcPct val="90000"/>
              </a:lnSpc>
              <a:spcBef>
                <a:spcPts val="1200"/>
              </a:spcBef>
              <a:spcAft>
                <a:spcPts val="0"/>
              </a:spcAft>
              <a:buClr>
                <a:schemeClr val="dk1"/>
              </a:buClr>
              <a:buSzPts val="1100"/>
              <a:buChar char="●"/>
            </a:pPr>
            <a:r>
              <a:rPr lang="en" sz="1800">
                <a:solidFill>
                  <a:schemeClr val="dk1"/>
                </a:solidFill>
              </a:rPr>
              <a:t>Breathing</a:t>
            </a:r>
            <a:endParaRPr sz="1800">
              <a:solidFill>
                <a:schemeClr val="dk1"/>
              </a:solidFill>
            </a:endParaRPr>
          </a:p>
          <a:p>
            <a:pPr marL="457200" lvl="0" indent="-323850" algn="l" rtl="0">
              <a:lnSpc>
                <a:spcPct val="90000"/>
              </a:lnSpc>
              <a:spcBef>
                <a:spcPts val="0"/>
              </a:spcBef>
              <a:spcAft>
                <a:spcPts val="0"/>
              </a:spcAft>
              <a:buClr>
                <a:schemeClr val="dk1"/>
              </a:buClr>
              <a:buSzPts val="1100"/>
              <a:buChar char="●"/>
            </a:pPr>
            <a:r>
              <a:rPr lang="en" sz="1800">
                <a:solidFill>
                  <a:schemeClr val="dk1"/>
                </a:solidFill>
              </a:rPr>
              <a:t>Swallowing</a:t>
            </a:r>
            <a:endParaRPr sz="1800">
              <a:solidFill>
                <a:schemeClr val="dk1"/>
              </a:solidFill>
            </a:endParaRPr>
          </a:p>
          <a:p>
            <a:pPr marL="457200" lvl="0" indent="-323850" algn="l" rtl="0">
              <a:lnSpc>
                <a:spcPct val="90000"/>
              </a:lnSpc>
              <a:spcBef>
                <a:spcPts val="0"/>
              </a:spcBef>
              <a:spcAft>
                <a:spcPts val="0"/>
              </a:spcAft>
              <a:buClr>
                <a:schemeClr val="dk1"/>
              </a:buClr>
              <a:buSzPts val="1100"/>
              <a:buChar char="●"/>
            </a:pPr>
            <a:r>
              <a:rPr lang="en" sz="1800">
                <a:solidFill>
                  <a:schemeClr val="dk1"/>
                </a:solidFill>
              </a:rPr>
              <a:t>Talking</a:t>
            </a:r>
            <a:endParaRPr sz="1800">
              <a:solidFill>
                <a:schemeClr val="dk1"/>
              </a:solidFill>
            </a:endParaRPr>
          </a:p>
          <a:p>
            <a:pPr marL="457200" lvl="0" indent="-323850" algn="l" rtl="0">
              <a:lnSpc>
                <a:spcPct val="90000"/>
              </a:lnSpc>
              <a:spcBef>
                <a:spcPts val="0"/>
              </a:spcBef>
              <a:spcAft>
                <a:spcPts val="0"/>
              </a:spcAft>
              <a:buClr>
                <a:schemeClr val="dk1"/>
              </a:buClr>
              <a:buSzPts val="1100"/>
              <a:buChar char="●"/>
            </a:pPr>
            <a:r>
              <a:rPr lang="en" sz="1800">
                <a:solidFill>
                  <a:schemeClr val="dk1"/>
                </a:solidFill>
              </a:rPr>
              <a:t>Sleeping</a:t>
            </a:r>
            <a:endParaRPr sz="1800">
              <a:solidFill>
                <a:schemeClr val="dk1"/>
              </a:solidFill>
            </a:endParaRPr>
          </a:p>
          <a:p>
            <a:pPr marL="457200" lvl="0" indent="-323850" algn="l" rtl="0">
              <a:lnSpc>
                <a:spcPct val="90000"/>
              </a:lnSpc>
              <a:spcBef>
                <a:spcPts val="0"/>
              </a:spcBef>
              <a:spcAft>
                <a:spcPts val="0"/>
              </a:spcAft>
              <a:buClr>
                <a:schemeClr val="dk1"/>
              </a:buClr>
              <a:buSzPts val="1100"/>
              <a:buChar char="●"/>
            </a:pPr>
            <a:r>
              <a:rPr lang="en" sz="1800">
                <a:solidFill>
                  <a:schemeClr val="dk1"/>
                </a:solidFill>
              </a:rPr>
              <a:t>Growth of the maxilla - which is both the nose and mouth</a:t>
            </a:r>
            <a:endParaRPr sz="1800">
              <a:solidFill>
                <a:schemeClr val="dk1"/>
              </a:solidFill>
            </a:endParaRPr>
          </a:p>
          <a:p>
            <a:pPr marL="457200" lvl="0" indent="-323850" algn="l" rtl="0">
              <a:lnSpc>
                <a:spcPct val="90000"/>
              </a:lnSpc>
              <a:spcBef>
                <a:spcPts val="0"/>
              </a:spcBef>
              <a:spcAft>
                <a:spcPts val="0"/>
              </a:spcAft>
              <a:buClr>
                <a:schemeClr val="dk1"/>
              </a:buClr>
              <a:buSzPts val="1100"/>
              <a:buChar char="●"/>
            </a:pPr>
            <a:r>
              <a:rPr lang="en" sz="1800">
                <a:solidFill>
                  <a:schemeClr val="dk1"/>
                </a:solidFill>
              </a:rPr>
              <a:t>Airway development</a:t>
            </a:r>
            <a:endParaRPr sz="1800">
              <a:solidFill>
                <a:schemeClr val="dk1"/>
              </a:solidFill>
            </a:endParaRPr>
          </a:p>
          <a:p>
            <a:pPr marL="457200" lvl="0" indent="-323850" algn="l" rtl="0">
              <a:lnSpc>
                <a:spcPct val="90000"/>
              </a:lnSpc>
              <a:spcBef>
                <a:spcPts val="0"/>
              </a:spcBef>
              <a:spcAft>
                <a:spcPts val="0"/>
              </a:spcAft>
              <a:buClr>
                <a:schemeClr val="dk1"/>
              </a:buClr>
              <a:buSzPts val="1100"/>
              <a:buChar char="●"/>
            </a:pPr>
            <a:r>
              <a:rPr lang="en" sz="1800">
                <a:solidFill>
                  <a:schemeClr val="dk1"/>
                </a:solidFill>
              </a:rPr>
              <a:t>Heart/brain/overall functioning</a:t>
            </a:r>
            <a:endParaRPr sz="1800">
              <a:solidFill>
                <a:schemeClr val="dk1"/>
              </a:solidFill>
            </a:endParaRPr>
          </a:p>
          <a:p>
            <a:pPr marL="457200" lvl="0" indent="-368300" algn="l" rtl="0">
              <a:lnSpc>
                <a:spcPct val="90000"/>
              </a:lnSpc>
              <a:spcBef>
                <a:spcPts val="0"/>
              </a:spcBef>
              <a:spcAft>
                <a:spcPts val="0"/>
              </a:spcAft>
              <a:buClr>
                <a:schemeClr val="dk1"/>
              </a:buClr>
              <a:buSzPts val="1800"/>
              <a:buChar char="●"/>
            </a:pPr>
            <a:r>
              <a:rPr lang="en" sz="1800">
                <a:solidFill>
                  <a:schemeClr val="dk1"/>
                </a:solidFill>
              </a:rPr>
              <a:t>Helps keep our bodies in parasympathetic mode</a:t>
            </a:r>
            <a:endParaRPr sz="1800">
              <a:solidFill>
                <a:schemeClr val="dk1"/>
              </a:solidFill>
            </a:endParaRPr>
          </a:p>
          <a:p>
            <a:pPr marL="457200" lvl="0" indent="-323850" algn="l" rtl="0">
              <a:lnSpc>
                <a:spcPct val="90000"/>
              </a:lnSpc>
              <a:spcBef>
                <a:spcPts val="0"/>
              </a:spcBef>
              <a:spcAft>
                <a:spcPts val="0"/>
              </a:spcAft>
              <a:buClr>
                <a:schemeClr val="dk1"/>
              </a:buClr>
              <a:buSzPts val="1100"/>
              <a:buChar char="●"/>
            </a:pPr>
            <a:r>
              <a:rPr lang="en" sz="1800">
                <a:solidFill>
                  <a:schemeClr val="dk1"/>
                </a:solidFill>
              </a:rPr>
              <a:t>Orthodontic success</a:t>
            </a:r>
            <a:endParaRPr sz="1800">
              <a:solidFill>
                <a:schemeClr val="dk1"/>
              </a:solidFill>
            </a:endParaRPr>
          </a:p>
          <a:p>
            <a:pPr marL="0" lvl="0" indent="0" algn="l" rtl="0">
              <a:lnSpc>
                <a:spcPct val="90000"/>
              </a:lnSpc>
              <a:spcBef>
                <a:spcPts val="1200"/>
              </a:spcBef>
              <a:spcAft>
                <a:spcPts val="1200"/>
              </a:spcAft>
              <a:buClr>
                <a:schemeClr val="lt1"/>
              </a:buClr>
              <a:buSzPts val="1100"/>
              <a:buNone/>
            </a:pPr>
            <a:endParaRPr sz="1800">
              <a:solidFill>
                <a:schemeClr val="dk1"/>
              </a:solidFill>
            </a:endParaRPr>
          </a:p>
        </p:txBody>
      </p:sp>
      <p:sp>
        <p:nvSpPr>
          <p:cNvPr id="160" name="Google Shape;160;p33"/>
          <p:cNvSpPr txBox="1">
            <a:spLocks noGrp="1"/>
          </p:cNvSpPr>
          <p:nvPr>
            <p:ph type="body" idx="2"/>
          </p:nvPr>
        </p:nvSpPr>
        <p:spPr>
          <a:xfrm>
            <a:off x="4671156" y="1265597"/>
            <a:ext cx="3999900" cy="3416400"/>
          </a:xfrm>
          <a:prstGeom prst="rect">
            <a:avLst/>
          </a:prstGeom>
          <a:noFill/>
          <a:ln>
            <a:noFill/>
          </a:ln>
        </p:spPr>
        <p:txBody>
          <a:bodyPr spcFirstLastPara="1" wrap="square" lIns="91425" tIns="91425" rIns="91425" bIns="91425" anchor="t" anchorCtr="0">
            <a:normAutofit/>
          </a:bodyPr>
          <a:lstStyle/>
          <a:p>
            <a:pPr marL="0" lvl="0" indent="0" algn="ctr" rtl="0">
              <a:lnSpc>
                <a:spcPct val="90000"/>
              </a:lnSpc>
              <a:spcBef>
                <a:spcPts val="0"/>
              </a:spcBef>
              <a:spcAft>
                <a:spcPts val="1200"/>
              </a:spcAft>
              <a:buClr>
                <a:schemeClr val="dk1"/>
              </a:buClr>
              <a:buSzPts val="1100"/>
              <a:buNone/>
            </a:pPr>
            <a:r>
              <a:rPr lang="en" sz="1500">
                <a:solidFill>
                  <a:schemeClr val="dk1"/>
                </a:solidFill>
              </a:rPr>
              <a:t>The top of the mouth is also the nose</a:t>
            </a:r>
            <a:endParaRPr sz="1500">
              <a:solidFill>
                <a:schemeClr val="dk1"/>
              </a:solidFill>
            </a:endParaRPr>
          </a:p>
        </p:txBody>
      </p:sp>
      <p:pic>
        <p:nvPicPr>
          <p:cNvPr id="161" name="Google Shape;161;p33"/>
          <p:cNvPicPr preferRelativeResize="0"/>
          <p:nvPr/>
        </p:nvPicPr>
        <p:blipFill rotWithShape="1">
          <a:blip r:embed="rId3">
            <a:alphaModFix/>
          </a:blip>
          <a:srcRect l="10616" t="25788" r="1208" b="23277"/>
          <a:stretch/>
        </p:blipFill>
        <p:spPr>
          <a:xfrm>
            <a:off x="4913722" y="1708229"/>
            <a:ext cx="3514770" cy="2767145"/>
          </a:xfrm>
          <a:prstGeom prst="rect">
            <a:avLst/>
          </a:prstGeom>
          <a:noFill/>
          <a:ln>
            <a:noFill/>
          </a:ln>
        </p:spPr>
      </p:pic>
      <p:sp>
        <p:nvSpPr>
          <p:cNvPr id="162" name="Google Shape;162;p33"/>
          <p:cNvSpPr txBox="1"/>
          <p:nvPr/>
        </p:nvSpPr>
        <p:spPr>
          <a:xfrm>
            <a:off x="5162705" y="3991025"/>
            <a:ext cx="2180100" cy="461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800">
                <a:solidFill>
                  <a:srgbClr val="FF0000"/>
                </a:solidFill>
                <a:latin typeface="Average"/>
                <a:ea typeface="Average"/>
                <a:cs typeface="Average"/>
                <a:sym typeface="Average"/>
              </a:rPr>
              <a:t>By: Felix Liao</a:t>
            </a:r>
            <a:endParaRPr sz="1800">
              <a:solidFill>
                <a:srgbClr val="FF0000"/>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61</Slides>
  <Notes>61</Notes>
  <HiddenSlides>0</HiddenSlide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Simple Light</vt:lpstr>
      <vt:lpstr>Slate</vt:lpstr>
      <vt:lpstr>PowerPoint Presentation</vt:lpstr>
      <vt:lpstr>PowerPoint Presentation</vt:lpstr>
      <vt:lpstr>PowerPoint Presentation</vt:lpstr>
      <vt:lpstr>PowerPoint Presentation</vt:lpstr>
      <vt:lpstr>PowerPoint Presentation</vt:lpstr>
      <vt:lpstr>PowerPoint Presentation</vt:lpstr>
      <vt:lpstr>Oral rest posture</vt:lpstr>
      <vt:lpstr>PowerPoint Presentation</vt:lpstr>
      <vt:lpstr>Why is tongue posture important? </vt:lpstr>
      <vt:lpstr>Look at the facial profile…  Mouth breathing leads to a long underdeveloped face...</vt:lpstr>
      <vt:lpstr>Always look at the maxilla (palate) to  tell a story!!!</vt:lpstr>
      <vt:lpstr>Constricted Upper Airway &amp; Sleep Disordered Breathing</vt:lpstr>
      <vt:lpstr>PowerPoint Presentation</vt:lpstr>
      <vt:lpstr>Form and Function depend on each other You can’t expect to have complete predictability and success if you only address one!</vt:lpstr>
      <vt:lpstr>What does OH say about the tongue function?</vt:lpstr>
      <vt:lpstr>PowerPoint Presentation</vt:lpstr>
      <vt:lpstr>PowerPoint Presentation</vt:lpstr>
      <vt:lpstr>PowerPoint Presentation</vt:lpstr>
      <vt:lpstr>PowerPoint Presentation</vt:lpstr>
      <vt:lpstr>PowerPoint Presentation</vt:lpstr>
      <vt:lpstr>Intermolar width:</vt:lpstr>
      <vt:lpstr>Tooth grinding/wear</vt:lpstr>
      <vt:lpstr>PowerPoint Presentation</vt:lpstr>
      <vt:lpstr>PowerPoint Presentation</vt:lpstr>
      <vt:lpstr>PowerPoint Presentation</vt:lpstr>
      <vt:lpstr>How do we help them? By creating  The Airway Team™</vt:lpstr>
      <vt:lpstr>PowerPoint Presentation</vt:lpstr>
      <vt:lpstr>PowerPoint Presentation</vt:lpstr>
      <vt:lpstr>PowerPoint Presentation</vt:lpstr>
      <vt:lpstr>     TEAMWORK COLLABORATION Who else is on this team? </vt:lpstr>
      <vt:lpstr>PowerPoint Presentation</vt:lpstr>
      <vt:lpstr>Cotton Roll Ruler</vt:lpstr>
      <vt:lpstr>My Passion My WHY</vt:lpstr>
      <vt:lpstr>My 1st myo case in 2020</vt:lpstr>
      <vt:lpstr>Randi:   Age: 10, Female DOB: 8/26/2009</vt:lpstr>
      <vt:lpstr>PowerPoint Presentation</vt:lpstr>
      <vt:lpstr>PowerPoint Presentation</vt:lpstr>
      <vt:lpstr>What can we do besides extract and retract?</vt:lpstr>
      <vt:lpstr>The plan and the team…  Dr. John Karotkin and Dr. Todd Scheyer</vt:lpstr>
      <vt:lpstr>From July to September: </vt:lpstr>
      <vt:lpstr>After we stopped actively expanding her gap started to close…</vt:lpstr>
      <vt:lpstr>  29-30mm maxilla      —--&gt;     39mm maxilla</vt:lpstr>
      <vt:lpstr>The plan and the team…  Dr. John Karotkin and Dr. Todd Scheyer</vt:lpstr>
      <vt:lpstr>PROGRESS PHOTOS…         from 6/2022 to 6/2023</vt:lpstr>
      <vt:lpstr>PROGRESS PHOTOS…         from 6/2022 to 6/2023</vt:lpstr>
      <vt:lpstr>PROGRESS PHOTOS…         from 6/2022 to 6/2023</vt:lpstr>
      <vt:lpstr>PowerPoint Presentation</vt:lpstr>
      <vt:lpstr>6/3/23 ORAL TIES</vt:lpstr>
      <vt:lpstr>PowerPoint Presentation</vt:lpstr>
      <vt:lpstr>PowerPoint Presentation</vt:lpstr>
      <vt:lpstr>PowerPoint Presentation</vt:lpstr>
      <vt:lpstr>Before and after…</vt:lpstr>
      <vt:lpstr>In one school year we went from this… to this!</vt:lpstr>
      <vt:lpstr>In one school year we went to this!</vt:lpstr>
      <vt:lpstr>PowerPoint Presentation</vt:lpstr>
      <vt:lpstr>PowerPoint Presentation</vt:lpstr>
      <vt:lpstr>PowerPoint Presentation</vt:lpstr>
      <vt:lpstr>PowerPoint Presentation</vt:lpstr>
      <vt:lpstr>WE ARE SHAPING THE FUTURE!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2023-10-07T16:25:25Z</dcterms:modified>
</cp:coreProperties>
</file>